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12192000" cy="6858000"/>
  <p:notesSz cx="6858000" cy="9144000"/>
  <p:embeddedFontLst>
    <p:embeddedFont>
      <p:font typeface="Calibri" panose="020F0502020204030204" pitchFamily="34" charset="0"/>
      <p:regular r:id="rId79"/>
      <p:bold r:id="rId80"/>
      <p:italic r:id="rId81"/>
      <p:boldItalic r:id="rId82"/>
    </p:embeddedFont>
    <p:embeddedFont>
      <p:font typeface="Proxima Nova" panose="020B060402020202020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1980E3-B434-4776-97ED-4D6D89A0AFF3}">
  <a:tblStyle styleId="{4D1980E3-B434-4776-97ED-4D6D89A0AFF3}"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D6CC3E8-445E-4B0C-AFA2-E6C70CB0B379}"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6.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2.fntdata"/><Relationship Id="rId85"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4.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359195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78" name="Google Shape;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33" name="Google Shape;23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63" name="Google Shape;36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85" name="Google Shape;38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98" name="Google Shape;39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23" name="Google Shape;42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49" name="Google Shape;44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58" name="Google Shape;458;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68" name="Google Shape;468;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78" name="Google Shape;47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86" name="Google Shape;486;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5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95" name="Google Shape;49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12" name="Google Shape;512;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22" name="Google Shape;522;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5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37" name="Google Shape;53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5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48" name="Google Shape;548;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4800fe9b2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g4800fe9b2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75" name="Google Shape;575;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6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83" name="Google Shape;58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94" name="Google Shape;594;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6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602" name="Google Shape;60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613" name="Google Shape;613;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6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621" name="Google Shape;621;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630" name="Google Shape;630;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7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638" name="Google Shape;638;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8" name="Google Shape;648;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655" name="Google Shape;655;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7" name="Google Shape;677;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5" name="Google Shape;685;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7" name="Google Shape;697;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7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703" name="Google Shape;703;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8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718" name="Google Shape;718;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8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732" name="Google Shape;732;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914400" y="1122362"/>
            <a:ext cx="10363200" cy="2387600"/>
          </a:xfrm>
          <a:prstGeom prst="rect">
            <a:avLst/>
          </a:prstGeom>
          <a:noFill/>
          <a:ln>
            <a:noFill/>
          </a:ln>
        </p:spPr>
        <p:txBody>
          <a:bodyPr spcFirstLastPara="1" wrap="square" lIns="91425" tIns="91425" rIns="91425" bIns="91425" anchor="b" anchorCtr="0"/>
          <a:lstStyle>
            <a:lvl1pPr marR="0" lvl="0" algn="ctr">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subTitle" idx="1"/>
          </p:nvPr>
        </p:nvSpPr>
        <p:spPr>
          <a:xfrm>
            <a:off x="1524000" y="3602037"/>
            <a:ext cx="9144000" cy="1655761"/>
          </a:xfrm>
          <a:prstGeom prst="rect">
            <a:avLst/>
          </a:prstGeom>
          <a:noFill/>
          <a:ln>
            <a:noFill/>
          </a:ln>
        </p:spPr>
        <p:txBody>
          <a:bodyPr spcFirstLastPara="1" wrap="square" lIns="91425" tIns="91425" rIns="91425" bIns="91425" anchor="t" anchorCtr="0"/>
          <a:lstStyle>
            <a:lvl1pPr marR="0" lvl="0" algn="ctr">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838200" y="6356351"/>
            <a:ext cx="27431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8610600" y="6356351"/>
            <a:ext cx="27431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rot="5400000">
            <a:off x="7133431" y="1956594"/>
            <a:ext cx="5811838" cy="2628899"/>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body" idx="1"/>
          </p:nvPr>
        </p:nvSpPr>
        <p:spPr>
          <a:xfrm rot="5400000">
            <a:off x="1799431" y="-596105"/>
            <a:ext cx="5811838" cy="7734299"/>
          </a:xfrm>
          <a:prstGeom prst="rect">
            <a:avLst/>
          </a:prstGeom>
          <a:noFill/>
          <a:ln>
            <a:noFill/>
          </a:ln>
        </p:spPr>
        <p:txBody>
          <a:bodyPr spcFirstLastPara="1" wrap="square" lIns="91425" tIns="91425" rIns="91425" bIns="91425"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dt" idx="10"/>
          </p:nvPr>
        </p:nvSpPr>
        <p:spPr>
          <a:xfrm>
            <a:off x="838200" y="6356351"/>
            <a:ext cx="27431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sldNum" idx="12"/>
          </p:nvPr>
        </p:nvSpPr>
        <p:spPr>
          <a:xfrm>
            <a:off x="8610600" y="6356351"/>
            <a:ext cx="27431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6"/>
            <a:ext cx="10515599" cy="1325562"/>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9" name="Google Shape;19;p3"/>
          <p:cNvSpPr txBox="1">
            <a:spLocks noGrp="1"/>
          </p:cNvSpPr>
          <p:nvPr>
            <p:ph type="body" idx="1"/>
          </p:nvPr>
        </p:nvSpPr>
        <p:spPr>
          <a:xfrm>
            <a:off x="838200" y="1825625"/>
            <a:ext cx="10515599" cy="4351338"/>
          </a:xfrm>
          <a:prstGeom prst="rect">
            <a:avLst/>
          </a:prstGeom>
          <a:noFill/>
          <a:ln>
            <a:noFill/>
          </a:ln>
        </p:spPr>
        <p:txBody>
          <a:bodyPr spcFirstLastPara="1" wrap="square" lIns="91425" tIns="91425" rIns="91425" bIns="91425"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dt" idx="10"/>
          </p:nvPr>
        </p:nvSpPr>
        <p:spPr>
          <a:xfrm>
            <a:off x="838200" y="6356351"/>
            <a:ext cx="27431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8610600" y="6356351"/>
            <a:ext cx="27431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40"/>
            <a:ext cx="10515599" cy="2852737"/>
          </a:xfrm>
          <a:prstGeom prst="rect">
            <a:avLst/>
          </a:prstGeom>
          <a:noFill/>
          <a:ln>
            <a:noFill/>
          </a:ln>
        </p:spPr>
        <p:txBody>
          <a:bodyPr spcFirstLastPara="1" wrap="square" lIns="91425" tIns="91425" rIns="91425" bIns="91425" anchor="b" anchorCtr="0"/>
          <a:lstStyle>
            <a:lvl1pPr marR="0" lvl="0" algn="l">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25" name="Google Shape;25;p4"/>
          <p:cNvSpPr txBox="1">
            <a:spLocks noGrp="1"/>
          </p:cNvSpPr>
          <p:nvPr>
            <p:ph type="body" idx="1"/>
          </p:nvPr>
        </p:nvSpPr>
        <p:spPr>
          <a:xfrm>
            <a:off x="831850" y="4589464"/>
            <a:ext cx="10515599" cy="1500187"/>
          </a:xfrm>
          <a:prstGeom prst="rect">
            <a:avLst/>
          </a:prstGeom>
          <a:noFill/>
          <a:ln>
            <a:noFill/>
          </a:ln>
        </p:spPr>
        <p:txBody>
          <a:bodyPr spcFirstLastPara="1" wrap="square" lIns="91425" tIns="91425" rIns="91425" bIns="91425" anchor="t" anchorCtr="0"/>
          <a:lstStyle>
            <a:lvl1pPr marL="457200" marR="0" lvl="0" indent="-228600" algn="l">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Google Shape;26;p4"/>
          <p:cNvSpPr txBox="1">
            <a:spLocks noGrp="1"/>
          </p:cNvSpPr>
          <p:nvPr>
            <p:ph type="dt" idx="10"/>
          </p:nvPr>
        </p:nvSpPr>
        <p:spPr>
          <a:xfrm>
            <a:off x="838200" y="6356351"/>
            <a:ext cx="27431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sldNum" idx="12"/>
          </p:nvPr>
        </p:nvSpPr>
        <p:spPr>
          <a:xfrm>
            <a:off x="8610600" y="6356351"/>
            <a:ext cx="27431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6"/>
            <a:ext cx="10515599" cy="1325562"/>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dt" idx="10"/>
          </p:nvPr>
        </p:nvSpPr>
        <p:spPr>
          <a:xfrm>
            <a:off x="838200" y="6356351"/>
            <a:ext cx="27431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8610600" y="6356351"/>
            <a:ext cx="27431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7" y="365127"/>
            <a:ext cx="10515599" cy="1325562"/>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3"/>
          </p:nvPr>
        </p:nvSpPr>
        <p:spPr>
          <a:xfrm>
            <a:off x="6172201" y="1681163"/>
            <a:ext cx="5183187" cy="823912"/>
          </a:xfrm>
          <a:prstGeom prst="rect">
            <a:avLst/>
          </a:prstGeom>
          <a:noFill/>
          <a:ln>
            <a:noFill/>
          </a:ln>
        </p:spPr>
        <p:txBody>
          <a:bodyPr spcFirstLastPara="1" wrap="square" lIns="91425" tIns="91425" rIns="91425" bIns="91425" anchor="b" anchorCtr="0"/>
          <a:lstStyle>
            <a:lvl1pPr marL="457200" marR="0" lvl="0" indent="-228600" algn="l">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4"/>
          </p:nvPr>
        </p:nvSpPr>
        <p:spPr>
          <a:xfrm>
            <a:off x="6172201" y="2505075"/>
            <a:ext cx="5183187" cy="3684588"/>
          </a:xfrm>
          <a:prstGeom prst="rect">
            <a:avLst/>
          </a:prstGeom>
          <a:noFill/>
          <a:ln>
            <a:noFill/>
          </a:ln>
        </p:spPr>
        <p:txBody>
          <a:bodyPr spcFirstLastPara="1" wrap="square" lIns="91425" tIns="91425" rIns="91425" bIns="91425"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838200" y="6356351"/>
            <a:ext cx="27431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8610600" y="6356351"/>
            <a:ext cx="27431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6"/>
            <a:ext cx="10515599" cy="1325562"/>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dt" idx="10"/>
          </p:nvPr>
        </p:nvSpPr>
        <p:spPr>
          <a:xfrm>
            <a:off x="838200" y="6356351"/>
            <a:ext cx="27431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sldNum" idx="12"/>
          </p:nvPr>
        </p:nvSpPr>
        <p:spPr>
          <a:xfrm>
            <a:off x="8610600" y="6356351"/>
            <a:ext cx="27431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839787" y="457200"/>
            <a:ext cx="3932237" cy="1600199"/>
          </a:xfrm>
          <a:prstGeom prst="rect">
            <a:avLst/>
          </a:prstGeom>
          <a:noFill/>
          <a:ln>
            <a:noFill/>
          </a:ln>
        </p:spPr>
        <p:txBody>
          <a:bodyPr spcFirstLastPara="1" wrap="square" lIns="91425" tIns="91425" rIns="91425" bIns="91425" anchor="b" anchorCtr="0"/>
          <a:lstStyle>
            <a:lvl1pPr marR="0" lvl="0" algn="l">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body" idx="1"/>
          </p:nvPr>
        </p:nvSpPr>
        <p:spPr>
          <a:xfrm>
            <a:off x="5183187" y="987426"/>
            <a:ext cx="6172199" cy="4873624"/>
          </a:xfrm>
          <a:prstGeom prst="rect">
            <a:avLst/>
          </a:prstGeom>
          <a:noFill/>
          <a:ln>
            <a:noFill/>
          </a:ln>
        </p:spPr>
        <p:txBody>
          <a:bodyPr spcFirstLastPara="1" wrap="square" lIns="91425" tIns="91425" rIns="91425" bIns="91425" anchor="t" anchorCtr="0"/>
          <a:lstStyle>
            <a:lvl1pPr marL="457200" marR="0" lvl="0" indent="-431800" algn="l">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body" idx="2"/>
          </p:nvPr>
        </p:nvSpPr>
        <p:spPr>
          <a:xfrm>
            <a:off x="839787" y="2057400"/>
            <a:ext cx="3932237" cy="3811588"/>
          </a:xfrm>
          <a:prstGeom prst="rect">
            <a:avLst/>
          </a:prstGeom>
          <a:noFill/>
          <a:ln>
            <a:noFill/>
          </a:ln>
        </p:spPr>
        <p:txBody>
          <a:bodyPr spcFirstLastPara="1" wrap="square" lIns="91425" tIns="91425" rIns="91425" bIns="91425" anchor="t" anchorCtr="0"/>
          <a:lstStyle>
            <a:lvl1pPr marL="457200" marR="0" lvl="0" indent="-228600" algn="l">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dt" idx="10"/>
          </p:nvPr>
        </p:nvSpPr>
        <p:spPr>
          <a:xfrm>
            <a:off x="838200" y="6356351"/>
            <a:ext cx="27431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sldNum" idx="12"/>
          </p:nvPr>
        </p:nvSpPr>
        <p:spPr>
          <a:xfrm>
            <a:off x="8610600" y="6356351"/>
            <a:ext cx="27431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839787" y="457200"/>
            <a:ext cx="3932237" cy="1600199"/>
          </a:xfrm>
          <a:prstGeom prst="rect">
            <a:avLst/>
          </a:prstGeom>
          <a:noFill/>
          <a:ln>
            <a:noFill/>
          </a:ln>
        </p:spPr>
        <p:txBody>
          <a:bodyPr spcFirstLastPara="1" wrap="square" lIns="91425" tIns="91425" rIns="91425" bIns="91425" anchor="b" anchorCtr="0"/>
          <a:lstStyle>
            <a:lvl1pPr marR="0" lvl="0" algn="l">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59" name="Google Shape;59;p9"/>
          <p:cNvSpPr>
            <a:spLocks noGrp="1"/>
          </p:cNvSpPr>
          <p:nvPr>
            <p:ph type="pic" idx="2"/>
          </p:nvPr>
        </p:nvSpPr>
        <p:spPr>
          <a:xfrm>
            <a:off x="5183187" y="987426"/>
            <a:ext cx="6172199" cy="4873624"/>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body" idx="1"/>
          </p:nvPr>
        </p:nvSpPr>
        <p:spPr>
          <a:xfrm>
            <a:off x="839787" y="2057400"/>
            <a:ext cx="3932237" cy="3811588"/>
          </a:xfrm>
          <a:prstGeom prst="rect">
            <a:avLst/>
          </a:prstGeom>
          <a:noFill/>
          <a:ln>
            <a:noFill/>
          </a:ln>
        </p:spPr>
        <p:txBody>
          <a:bodyPr spcFirstLastPara="1" wrap="square" lIns="91425" tIns="91425" rIns="91425" bIns="91425" anchor="t" anchorCtr="0"/>
          <a:lstStyle>
            <a:lvl1pPr marL="457200" marR="0" lvl="0" indent="-228600" algn="l">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dt" idx="10"/>
          </p:nvPr>
        </p:nvSpPr>
        <p:spPr>
          <a:xfrm>
            <a:off x="838200" y="6356351"/>
            <a:ext cx="27431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sldNum" idx="12"/>
          </p:nvPr>
        </p:nvSpPr>
        <p:spPr>
          <a:xfrm>
            <a:off x="8610600" y="6356351"/>
            <a:ext cx="27431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838200" y="365126"/>
            <a:ext cx="10515599" cy="1325562"/>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body" idx="1"/>
          </p:nvPr>
        </p:nvSpPr>
        <p:spPr>
          <a:xfrm rot="5400000">
            <a:off x="3920331" y="-1256505"/>
            <a:ext cx="4351338" cy="10515599"/>
          </a:xfrm>
          <a:prstGeom prst="rect">
            <a:avLst/>
          </a:prstGeom>
          <a:noFill/>
          <a:ln>
            <a:noFill/>
          </a:ln>
        </p:spPr>
        <p:txBody>
          <a:bodyPr spcFirstLastPara="1" wrap="square" lIns="91425" tIns="91425" rIns="91425" bIns="91425"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dt" idx="10"/>
          </p:nvPr>
        </p:nvSpPr>
        <p:spPr>
          <a:xfrm>
            <a:off x="838200" y="6356351"/>
            <a:ext cx="27431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sldNum" idx="12"/>
          </p:nvPr>
        </p:nvSpPr>
        <p:spPr>
          <a:xfrm>
            <a:off x="8610600" y="6356351"/>
            <a:ext cx="27431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6"/>
            <a:ext cx="10515599" cy="1325562"/>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838200" y="1825625"/>
            <a:ext cx="10515599"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1"/>
            <a:ext cx="27431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1"/>
            <a:ext cx="27431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83MvRChsSc"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png"/><Relationship Id="rId7"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0.png"/><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1.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www.youtube.com/watch?v=r8o-GB6SNQA" TargetMode="External"/><Relationship Id="rId5" Type="http://schemas.openxmlformats.org/officeDocument/2006/relationships/image" Target="../media/image80.jpg"/><Relationship Id="rId4" Type="http://schemas.openxmlformats.org/officeDocument/2006/relationships/hyperlink" Target="http://www.youtube.com/watch?v=4EPh9UGc92k"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ei-_M_3aTyI"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pic>
        <p:nvPicPr>
          <p:cNvPr id="80" name="Google Shape;80;p12"/>
          <p:cNvPicPr preferRelativeResize="0"/>
          <p:nvPr/>
        </p:nvPicPr>
        <p:blipFill rotWithShape="1">
          <a:blip r:embed="rId4">
            <a:alphaModFix/>
          </a:blip>
          <a:srcRect/>
          <a:stretch/>
        </p:blipFill>
        <p:spPr>
          <a:xfrm>
            <a:off x="2386604" y="173393"/>
            <a:ext cx="2058787" cy="2058787"/>
          </a:xfrm>
          <a:prstGeom prst="rect">
            <a:avLst/>
          </a:prstGeom>
          <a:noFill/>
          <a:ln>
            <a:noFill/>
          </a:ln>
        </p:spPr>
      </p:pic>
      <p:cxnSp>
        <p:nvCxnSpPr>
          <p:cNvPr id="81" name="Google Shape;81;p12"/>
          <p:cNvCxnSpPr/>
          <p:nvPr/>
        </p:nvCxnSpPr>
        <p:spPr>
          <a:xfrm>
            <a:off x="2738643" y="759655"/>
            <a:ext cx="0" cy="886265"/>
          </a:xfrm>
          <a:prstGeom prst="straightConnector1">
            <a:avLst/>
          </a:prstGeom>
          <a:noFill/>
          <a:ln w="9525" cap="flat" cmpd="sng">
            <a:solidFill>
              <a:srgbClr val="757070"/>
            </a:solidFill>
            <a:prstDash val="solid"/>
            <a:round/>
            <a:headEnd type="none" w="sm" len="sm"/>
            <a:tailEnd type="none" w="sm" len="sm"/>
          </a:ln>
        </p:spPr>
      </p:cxnSp>
      <p:sp>
        <p:nvSpPr>
          <p:cNvPr id="82" name="Google Shape;82;p12"/>
          <p:cNvSpPr/>
          <p:nvPr/>
        </p:nvSpPr>
        <p:spPr>
          <a:xfrm>
            <a:off x="0" y="2154724"/>
            <a:ext cx="6629400" cy="3218660"/>
          </a:xfrm>
          <a:prstGeom prst="rect">
            <a:avLst/>
          </a:prstGeom>
          <a:solidFill>
            <a:srgbClr val="EA21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 sz="3600" b="0" i="0" u="none" strike="noStrike" cap="none">
                <a:solidFill>
                  <a:schemeClr val="lt1"/>
                </a:solidFill>
                <a:latin typeface="Calibri"/>
                <a:ea typeface="Calibri"/>
                <a:cs typeface="Calibri"/>
                <a:sym typeface="Calibri"/>
              </a:rPr>
              <a:t>PLAN DE MARKETING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900"/>
              <a:buFont typeface="Calibri"/>
              <a:buNone/>
            </a:pPr>
            <a:r>
              <a:rPr lang="en" sz="3600" b="0" i="0" u="none" strike="noStrike" cap="none">
                <a:solidFill>
                  <a:schemeClr val="lt1"/>
                </a:solidFill>
                <a:latin typeface="Calibri"/>
                <a:ea typeface="Calibri"/>
                <a:cs typeface="Calibri"/>
                <a:sym typeface="Calibri"/>
              </a:rPr>
              <a:t>ESTRATÉGICO DIGITAL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900"/>
              <a:buFont typeface="Calibri"/>
              <a:buNone/>
            </a:pPr>
            <a:r>
              <a:rPr lang="en" sz="3600" b="0" i="0" u="none" strike="noStrike" cap="none">
                <a:solidFill>
                  <a:schemeClr val="lt1"/>
                </a:solidFill>
                <a:latin typeface="Calibri"/>
                <a:ea typeface="Calibri"/>
                <a:cs typeface="Calibri"/>
                <a:sym typeface="Calibri"/>
              </a:rPr>
              <a:t>LDB 2018 - 2019</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700"/>
              <a:buFont typeface="Calibri"/>
              <a:buNone/>
            </a:pPr>
            <a:r>
              <a:rPr lang="en" sz="2800" b="1" i="0" u="none" strike="noStrike" cap="none">
                <a:solidFill>
                  <a:schemeClr val="lt1"/>
                </a:solidFill>
                <a:latin typeface="Calibri"/>
                <a:ea typeface="Calibri"/>
                <a:cs typeface="Calibri"/>
                <a:sym typeface="Calibri"/>
              </a:rPr>
              <a:t>Contrato 034-18</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500"/>
              <a:buFont typeface="Calibri"/>
              <a:buNone/>
            </a:pPr>
            <a:r>
              <a:rPr lang="en" sz="2000" b="0" i="0" u="none" strike="noStrike" cap="none">
                <a:solidFill>
                  <a:schemeClr val="lt1"/>
                </a:solidFill>
                <a:latin typeface="Calibri"/>
                <a:ea typeface="Calibri"/>
                <a:cs typeface="Calibri"/>
                <a:sym typeface="Calibri"/>
              </a:rPr>
              <a:t>Prestación del servicio de Estrategia y Marketing Digital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700"/>
              <a:buFont typeface="Calibri"/>
              <a:buNone/>
            </a:pPr>
            <a:r>
              <a:rPr lang="en" sz="2800" b="0" i="0" u="none" strike="noStrike" cap="none">
                <a:solidFill>
                  <a:schemeClr val="lt1"/>
                </a:solidFill>
                <a:latin typeface="Calibri"/>
                <a:ea typeface="Calibri"/>
                <a:cs typeface="Calibri"/>
                <a:sym typeface="Calibri"/>
              </a:rPr>
              <a:t>Agosto 2018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p:nvPr/>
        </p:nvSpPr>
        <p:spPr>
          <a:xfrm>
            <a:off x="0" y="362075"/>
            <a:ext cx="6019800" cy="8586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Best Practice - Conectar </a:t>
            </a:r>
            <a:endParaRPr sz="1400" b="0" i="0" u="none" strike="noStrike" cap="none">
              <a:solidFill>
                <a:srgbClr val="000000"/>
              </a:solidFill>
              <a:latin typeface="Arial"/>
              <a:ea typeface="Arial"/>
              <a:cs typeface="Arial"/>
              <a:sym typeface="Arial"/>
            </a:endParaRPr>
          </a:p>
        </p:txBody>
      </p:sp>
      <p:sp>
        <p:nvSpPr>
          <p:cNvPr id="149" name="Google Shape;149;p21"/>
          <p:cNvSpPr txBox="1"/>
          <p:nvPr/>
        </p:nvSpPr>
        <p:spPr>
          <a:xfrm>
            <a:off x="304800" y="1405500"/>
            <a:ext cx="7914300" cy="2071800"/>
          </a:xfrm>
          <a:prstGeom prst="rect">
            <a:avLst/>
          </a:prstGeom>
          <a:noFill/>
          <a:ln>
            <a:noFill/>
          </a:ln>
        </p:spPr>
        <p:txBody>
          <a:bodyPr spcFirstLastPara="1" wrap="square" lIns="91425" tIns="91425" rIns="91425" bIns="91425" anchor="ctr" anchorCtr="0">
            <a:noAutofit/>
          </a:bodyPr>
          <a:lstStyle/>
          <a:p>
            <a:pPr marL="0" marR="0" lvl="0" indent="0" algn="just"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Arial"/>
                <a:ea typeface="Arial"/>
                <a:cs typeface="Arial"/>
                <a:sym typeface="Arial"/>
              </a:rPr>
              <a:t>La lotería del Reino Unido</a:t>
            </a:r>
            <a:r>
              <a:rPr lang="en" sz="1800" b="0" i="0" u="none" strike="noStrike" cap="none">
                <a:solidFill>
                  <a:schemeClr val="dk1"/>
                </a:solidFill>
                <a:latin typeface="Arial"/>
                <a:ea typeface="Arial"/>
                <a:cs typeface="Arial"/>
                <a:sym typeface="Arial"/>
              </a:rPr>
              <a:t> encontró que la gente ve las ayudas de la lotería a la salud y la infancia como un tema viejo y desgastado que pierde de credibilidad y emoción, pues esta nunca se ve tangible. La lotería hizo una campaña que dio como resultado un 22% más de ventas en 6 meses, destinando parte de la ayuda a una nueva causa.    </a:t>
            </a:r>
            <a:endParaRPr sz="1800" b="0" i="0" u="none" strike="noStrike" cap="none">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0" name="Google Shape;150;p21"/>
          <p:cNvSpPr txBox="1"/>
          <p:nvPr/>
        </p:nvSpPr>
        <p:spPr>
          <a:xfrm>
            <a:off x="8610600" y="2057400"/>
            <a:ext cx="30000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La campaña </a:t>
            </a:r>
            <a:r>
              <a:rPr lang="en" sz="1800" b="1" i="0" u="none" strike="noStrike" cap="none">
                <a:solidFill>
                  <a:schemeClr val="dk1"/>
                </a:solidFill>
                <a:latin typeface="Arial"/>
                <a:ea typeface="Arial"/>
                <a:cs typeface="Arial"/>
                <a:sym typeface="Arial"/>
              </a:rPr>
              <a:t>“los héroes vuelven” </a:t>
            </a:r>
            <a:r>
              <a:rPr lang="en" sz="1800" b="0" i="0" u="none" strike="noStrike" cap="none">
                <a:solidFill>
                  <a:schemeClr val="dk1"/>
                </a:solidFill>
                <a:latin typeface="Arial"/>
                <a:ea typeface="Arial"/>
                <a:cs typeface="Arial"/>
                <a:sym typeface="Arial"/>
              </a:rPr>
              <a:t>ayudó a veteranos de guerra británicos a verse de nuevo con sus amigos y viajar a zonas donde combatieron recordando su vida en momentos de supervivencia.</a:t>
            </a: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Sorpresivamente el grupo demográfico que más apoyó la campaña y las compras fueron los jóvenes de 18 a 25 años.</a:t>
            </a:r>
            <a:endParaRPr sz="1800" b="0" i="0" u="none" strike="noStrike" cap="none">
              <a:solidFill>
                <a:schemeClr val="dk1"/>
              </a:solidFill>
              <a:latin typeface="Arial"/>
              <a:ea typeface="Arial"/>
              <a:cs typeface="Arial"/>
              <a:sym typeface="Arial"/>
            </a:endParaRPr>
          </a:p>
        </p:txBody>
      </p:sp>
      <p:pic>
        <p:nvPicPr>
          <p:cNvPr id="151" name="Google Shape;151;p21" descr="Watch Jack Jennings as he goes back to Burma where he fought in the Second World War. A cinematic ad directed by Hollywood director John Hillcoat shows one of the many &quot;Life Changing&quot; good causes the National Lottery funds.&#10;&#10;Watch a mesmerizing interview with Private Jack Jennings here: http://youtu.be/XE3thhGX188" title="Heroes Return Advert - A National Lottery Good Cause">
            <a:hlinkClick r:id="rId3"/>
          </p:cNvPr>
          <p:cNvPicPr preferRelativeResize="0"/>
          <p:nvPr/>
        </p:nvPicPr>
        <p:blipFill rotWithShape="1">
          <a:blip r:embed="rId4">
            <a:alphaModFix/>
          </a:blip>
          <a:srcRect/>
          <a:stretch/>
        </p:blipFill>
        <p:spPr>
          <a:xfrm>
            <a:off x="1954000" y="2967800"/>
            <a:ext cx="4422125" cy="3316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2"/>
          <p:cNvSpPr/>
          <p:nvPr/>
        </p:nvSpPr>
        <p:spPr>
          <a:xfrm>
            <a:off x="0" y="362075"/>
            <a:ext cx="9074400"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Best Practice - Aprovechar el contexto cultural</a:t>
            </a:r>
            <a:endParaRPr sz="1400" b="1" i="0" u="none" strike="noStrike" cap="none">
              <a:solidFill>
                <a:srgbClr val="000000"/>
              </a:solidFill>
              <a:latin typeface="Arial"/>
              <a:ea typeface="Arial"/>
              <a:cs typeface="Arial"/>
              <a:sym typeface="Arial"/>
            </a:endParaRPr>
          </a:p>
        </p:txBody>
      </p:sp>
      <p:pic>
        <p:nvPicPr>
          <p:cNvPr id="157" name="Google Shape;157;p22"/>
          <p:cNvPicPr preferRelativeResize="0"/>
          <p:nvPr/>
        </p:nvPicPr>
        <p:blipFill rotWithShape="1">
          <a:blip r:embed="rId3">
            <a:alphaModFix/>
          </a:blip>
          <a:srcRect/>
          <a:stretch/>
        </p:blipFill>
        <p:spPr>
          <a:xfrm>
            <a:off x="2709863" y="2757488"/>
            <a:ext cx="7381875" cy="3476625"/>
          </a:xfrm>
          <a:prstGeom prst="rect">
            <a:avLst/>
          </a:prstGeom>
          <a:noFill/>
          <a:ln>
            <a:noFill/>
          </a:ln>
        </p:spPr>
      </p:pic>
      <p:sp>
        <p:nvSpPr>
          <p:cNvPr id="158" name="Google Shape;158;p22"/>
          <p:cNvSpPr txBox="1"/>
          <p:nvPr/>
        </p:nvSpPr>
        <p:spPr>
          <a:xfrm>
            <a:off x="914400" y="838200"/>
            <a:ext cx="10515600" cy="2184300"/>
          </a:xfrm>
          <a:prstGeom prst="rect">
            <a:avLst/>
          </a:prstGeom>
          <a:noFill/>
          <a:ln>
            <a:noFill/>
          </a:ln>
        </p:spPr>
        <p:txBody>
          <a:bodyPr spcFirstLastPara="1" wrap="square" lIns="91425" tIns="91425" rIns="91425" bIns="91425" anchor="ctr" anchorCtr="0">
            <a:noAutofit/>
          </a:bodyPr>
          <a:lstStyle/>
          <a:p>
            <a:pPr marL="0" marR="0" lvl="0" indent="0" algn="just" rtl="0">
              <a:lnSpc>
                <a:spcPct val="115000"/>
              </a:lnSpc>
              <a:spcBef>
                <a:spcPts val="0"/>
              </a:spcBef>
              <a:spcAft>
                <a:spcPts val="0"/>
              </a:spcAft>
              <a:buClr>
                <a:srgbClr val="000000"/>
              </a:buClr>
              <a:buSzPts val="2000"/>
              <a:buFont typeface="Arial"/>
              <a:buNone/>
            </a:pPr>
            <a:r>
              <a:rPr lang="en" sz="2000" b="0" i="0" u="none" strike="noStrike" cap="none">
                <a:solidFill>
                  <a:schemeClr val="dk1"/>
                </a:solidFill>
                <a:latin typeface="Calibri"/>
                <a:ea typeface="Calibri"/>
                <a:cs typeface="Calibri"/>
                <a:sym typeface="Calibri"/>
              </a:rPr>
              <a:t>New York en una de las ciudades del mundo con más millonarios y la gente tiene la percepción que son personas, odiosas, déspotas y llenas de gustos extravagantes con los que no se identifican. Por eso la </a:t>
            </a:r>
            <a:r>
              <a:rPr lang="en" sz="2000" b="1" i="0" u="none" strike="noStrike" cap="none">
                <a:solidFill>
                  <a:schemeClr val="dk1"/>
                </a:solidFill>
                <a:latin typeface="Calibri"/>
                <a:ea typeface="Calibri"/>
                <a:cs typeface="Calibri"/>
                <a:sym typeface="Calibri"/>
              </a:rPr>
              <a:t>Lotería de New York </a:t>
            </a:r>
            <a:r>
              <a:rPr lang="en" sz="2000" b="0" i="0" u="none" strike="noStrike" cap="none">
                <a:solidFill>
                  <a:schemeClr val="dk1"/>
                </a:solidFill>
                <a:latin typeface="Calibri"/>
                <a:ea typeface="Calibri"/>
                <a:cs typeface="Calibri"/>
                <a:sym typeface="Calibri"/>
              </a:rPr>
              <a:t>creó una campaña para buscar un </a:t>
            </a:r>
            <a:r>
              <a:rPr lang="en" sz="2000" b="1" i="0" u="none" strike="noStrike" cap="none">
                <a:solidFill>
                  <a:schemeClr val="dk1"/>
                </a:solidFill>
                <a:latin typeface="Calibri"/>
                <a:ea typeface="Calibri"/>
                <a:cs typeface="Calibri"/>
                <a:sym typeface="Calibri"/>
              </a:rPr>
              <a:t>“millonario buena gente”</a:t>
            </a:r>
            <a:r>
              <a:rPr lang="en" sz="2000" b="0" i="0" u="none" strike="noStrike" cap="none">
                <a:solidFill>
                  <a:schemeClr val="dk1"/>
                </a:solidFill>
                <a:latin typeface="Calibri"/>
                <a:ea typeface="Calibri"/>
                <a:cs typeface="Calibri"/>
                <a:sym typeface="Calibri"/>
              </a:rPr>
              <a:t>, un sitio web central mostraba lo peor de los actuales ricos y como con un test usted podría ser un buen millonario si jugaba y se ganaba la lotería. </a:t>
            </a:r>
            <a:r>
              <a:rPr lang="en"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pic>
        <p:nvPicPr>
          <p:cNvPr id="159" name="Google Shape;159;p22"/>
          <p:cNvPicPr preferRelativeResize="0"/>
          <p:nvPr/>
        </p:nvPicPr>
        <p:blipFill rotWithShape="1">
          <a:blip r:embed="rId4">
            <a:alphaModFix/>
          </a:blip>
          <a:srcRect/>
          <a:stretch/>
        </p:blipFill>
        <p:spPr>
          <a:xfrm>
            <a:off x="10073275" y="5957900"/>
            <a:ext cx="2162175" cy="504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3"/>
          <p:cNvSpPr/>
          <p:nvPr/>
        </p:nvSpPr>
        <p:spPr>
          <a:xfrm>
            <a:off x="1" y="333092"/>
            <a:ext cx="3032700"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El mundo</a:t>
            </a:r>
            <a:endParaRPr sz="1400" b="0" i="0" u="none" strike="noStrike" cap="none">
              <a:solidFill>
                <a:srgbClr val="000000"/>
              </a:solidFill>
              <a:latin typeface="Arial"/>
              <a:ea typeface="Arial"/>
              <a:cs typeface="Arial"/>
              <a:sym typeface="Arial"/>
            </a:endParaRPr>
          </a:p>
        </p:txBody>
      </p:sp>
      <p:sp>
        <p:nvSpPr>
          <p:cNvPr id="165" name="Google Shape;165;p23"/>
          <p:cNvSpPr txBox="1">
            <a:spLocks noGrp="1"/>
          </p:cNvSpPr>
          <p:nvPr>
            <p:ph type="body" idx="1"/>
          </p:nvPr>
        </p:nvSpPr>
        <p:spPr>
          <a:xfrm>
            <a:off x="3024575" y="333100"/>
            <a:ext cx="3032700" cy="68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a:t>Best Practices</a:t>
            </a:r>
            <a:endParaRPr/>
          </a:p>
          <a:p>
            <a:pPr marL="0" lvl="0" indent="0" algn="ctr" rtl="0">
              <a:lnSpc>
                <a:spcPct val="100000"/>
              </a:lnSpc>
              <a:spcBef>
                <a:spcPts val="0"/>
              </a:spcBef>
              <a:spcAft>
                <a:spcPts val="0"/>
              </a:spcAft>
              <a:buClr>
                <a:schemeClr val="dk1"/>
              </a:buClr>
              <a:buSzPts val="2800"/>
              <a:buFont typeface="Arial"/>
              <a:buNone/>
            </a:pPr>
            <a:endParaRPr/>
          </a:p>
        </p:txBody>
      </p:sp>
      <p:sp>
        <p:nvSpPr>
          <p:cNvPr id="166" name="Google Shape;166;p23"/>
          <p:cNvSpPr txBox="1">
            <a:spLocks noGrp="1"/>
          </p:cNvSpPr>
          <p:nvPr>
            <p:ph type="body" idx="1"/>
          </p:nvPr>
        </p:nvSpPr>
        <p:spPr>
          <a:xfrm>
            <a:off x="611575" y="1373625"/>
            <a:ext cx="10852200" cy="453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b="1"/>
              <a:t>Nuestras conclusiones:</a:t>
            </a:r>
            <a:endParaRPr b="1"/>
          </a:p>
          <a:p>
            <a:pPr marL="0" lvl="0" indent="0" algn="l" rtl="0">
              <a:lnSpc>
                <a:spcPct val="100000"/>
              </a:lnSpc>
              <a:spcBef>
                <a:spcPts val="0"/>
              </a:spcBef>
              <a:spcAft>
                <a:spcPts val="0"/>
              </a:spcAft>
              <a:buClr>
                <a:schemeClr val="dk1"/>
              </a:buClr>
              <a:buSzPts val="2800"/>
              <a:buFont typeface="Arial"/>
              <a:buNone/>
            </a:pPr>
            <a:r>
              <a:rPr lang="en"/>
              <a:t>1.Europa y Asia son los continentes donde más se vende Lotería en el mundo.</a:t>
            </a:r>
            <a:endParaRPr/>
          </a:p>
          <a:p>
            <a:pPr marL="0" lvl="0" indent="0" algn="l" rtl="0">
              <a:lnSpc>
                <a:spcPct val="100000"/>
              </a:lnSpc>
              <a:spcBef>
                <a:spcPts val="0"/>
              </a:spcBef>
              <a:spcAft>
                <a:spcPts val="0"/>
              </a:spcAft>
              <a:buClr>
                <a:schemeClr val="dk1"/>
              </a:buClr>
              <a:buSzPts val="2800"/>
              <a:buFont typeface="Arial"/>
              <a:buNone/>
            </a:pPr>
            <a:r>
              <a:rPr lang="en"/>
              <a:t>2.La época de año que más vende Lotería es diciembre.</a:t>
            </a:r>
            <a:endParaRPr/>
          </a:p>
          <a:p>
            <a:pPr marL="0" lvl="0" indent="0" algn="l" rtl="0">
              <a:lnSpc>
                <a:spcPct val="100000"/>
              </a:lnSpc>
              <a:spcBef>
                <a:spcPts val="0"/>
              </a:spcBef>
              <a:spcAft>
                <a:spcPts val="0"/>
              </a:spcAft>
              <a:buClr>
                <a:schemeClr val="dk1"/>
              </a:buClr>
              <a:buSzPts val="2800"/>
              <a:buFont typeface="Arial"/>
              <a:buNone/>
            </a:pPr>
            <a:r>
              <a:rPr lang="en"/>
              <a:t>3.Fidelizan a través de actividades y contenidos que viven todo el año en canales digitales.</a:t>
            </a:r>
            <a:endParaRPr/>
          </a:p>
          <a:p>
            <a:pPr marL="0" lvl="0" indent="0" algn="l" rtl="0">
              <a:lnSpc>
                <a:spcPct val="100000"/>
              </a:lnSpc>
              <a:spcBef>
                <a:spcPts val="0"/>
              </a:spcBef>
              <a:spcAft>
                <a:spcPts val="0"/>
              </a:spcAft>
              <a:buClr>
                <a:schemeClr val="dk1"/>
              </a:buClr>
              <a:buSzPts val="2800"/>
              <a:buFont typeface="Arial"/>
              <a:buNone/>
            </a:pPr>
            <a:r>
              <a:rPr lang="en"/>
              <a:t>4.Ante las campañas de sensibilización y RSE, las audiencias que mejor responden están entre los 18 y 25 años.</a:t>
            </a:r>
            <a:endParaRPr/>
          </a:p>
          <a:p>
            <a:pPr marL="0" lvl="0" indent="0" algn="l" rtl="0">
              <a:lnSpc>
                <a:spcPct val="100000"/>
              </a:lnSpc>
              <a:spcBef>
                <a:spcPts val="0"/>
              </a:spcBef>
              <a:spcAft>
                <a:spcPts val="0"/>
              </a:spcAft>
              <a:buClr>
                <a:schemeClr val="dk1"/>
              </a:buClr>
              <a:buSzPts val="2800"/>
              <a:buFont typeface="Arial"/>
              <a:buNone/>
            </a:pPr>
            <a:r>
              <a:rPr lang="en" b="1"/>
              <a:t>5.Tienen en cuenta los aspectos culturales de cada ciudad, país y región donde se comunica.</a:t>
            </a:r>
            <a:endParaRPr b="1"/>
          </a:p>
          <a:p>
            <a:pPr marL="0" lvl="0" indent="0" algn="ctr" rtl="0">
              <a:lnSpc>
                <a:spcPct val="100000"/>
              </a:lnSpc>
              <a:spcBef>
                <a:spcPts val="0"/>
              </a:spcBef>
              <a:spcAft>
                <a:spcPts val="0"/>
              </a:spcAft>
              <a:buClr>
                <a:schemeClr val="dk1"/>
              </a:buClr>
              <a:buSzPts val="2800"/>
              <a:buFont typeface="Arial"/>
              <a:buNone/>
            </a:pPr>
            <a:r>
              <a:rPr lang="en"/>
              <a:t>	</a:t>
            </a:r>
            <a:endParaRPr/>
          </a:p>
          <a:p>
            <a:pPr marL="0" lvl="0" indent="0" algn="ctr" rtl="0">
              <a:lnSpc>
                <a:spcPct val="100000"/>
              </a:lnSpc>
              <a:spcBef>
                <a:spcPts val="0"/>
              </a:spcBef>
              <a:spcAft>
                <a:spcPts val="0"/>
              </a:spcAft>
              <a:buClr>
                <a:schemeClr val="dk1"/>
              </a:buClr>
              <a:buSzPts val="2800"/>
              <a:buFont typeface="Arial"/>
              <a:buNone/>
            </a:pPr>
            <a:endParaRPr/>
          </a:p>
          <a:p>
            <a:pPr marL="0" lvl="0" indent="0" algn="ctr" rtl="0">
              <a:lnSpc>
                <a:spcPct val="100000"/>
              </a:lnSpc>
              <a:spcBef>
                <a:spcPts val="0"/>
              </a:spcBef>
              <a:spcAft>
                <a:spcPts val="0"/>
              </a:spcAft>
              <a:buClr>
                <a:schemeClr val="dk1"/>
              </a:buClr>
              <a:buSzPts val="2800"/>
              <a:buFont typeface="Arial"/>
              <a:buNone/>
            </a:pPr>
            <a:endParaRPr/>
          </a:p>
          <a:p>
            <a:pPr marL="0" lvl="0" indent="0" algn="ctr" rtl="0">
              <a:lnSpc>
                <a:spcPct val="100000"/>
              </a:lnSpc>
              <a:spcBef>
                <a:spcPts val="0"/>
              </a:spcBef>
              <a:spcAft>
                <a:spcPts val="0"/>
              </a:spcAft>
              <a:buClr>
                <a:schemeClr val="dk1"/>
              </a:buClr>
              <a:buSzPts val="2800"/>
              <a:buFont typeface="Arial"/>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p:nvPr/>
        </p:nvSpPr>
        <p:spPr>
          <a:xfrm>
            <a:off x="1" y="333092"/>
            <a:ext cx="3032700" cy="689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La categoría</a:t>
            </a:r>
            <a:endParaRPr sz="1400" b="0" i="0" u="none" strike="noStrike" cap="none">
              <a:solidFill>
                <a:srgbClr val="000000"/>
              </a:solidFill>
              <a:latin typeface="Arial"/>
              <a:ea typeface="Arial"/>
              <a:cs typeface="Arial"/>
              <a:sym typeface="Arial"/>
            </a:endParaRPr>
          </a:p>
        </p:txBody>
      </p:sp>
      <p:sp>
        <p:nvSpPr>
          <p:cNvPr id="172" name="Google Shape;172;p24"/>
          <p:cNvSpPr txBox="1">
            <a:spLocks noGrp="1"/>
          </p:cNvSpPr>
          <p:nvPr>
            <p:ph type="body" idx="1"/>
          </p:nvPr>
        </p:nvSpPr>
        <p:spPr>
          <a:xfrm>
            <a:off x="780750" y="1411925"/>
            <a:ext cx="10515600" cy="4351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en" sz="3200" b="1"/>
              <a:t>ANTECEDENTES:</a:t>
            </a:r>
            <a:r>
              <a:rPr lang="en"/>
              <a:t> </a:t>
            </a:r>
            <a:r>
              <a:rPr lang="en" sz="2800" b="0" i="1" u="none" strike="noStrike" cap="none">
                <a:solidFill>
                  <a:schemeClr val="dk1"/>
                </a:solidFill>
                <a:latin typeface="Calibri"/>
                <a:ea typeface="Calibri"/>
                <a:cs typeface="Calibri"/>
                <a:sym typeface="Calibri"/>
              </a:rPr>
              <a:t>Muestra de junio a agosto de 2018</a:t>
            </a:r>
            <a:endParaRPr sz="2800" b="0" i="1"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Calibri"/>
                <a:ea typeface="Calibri"/>
                <a:cs typeface="Calibri"/>
                <a:sym typeface="Calibri"/>
              </a:rPr>
              <a:t>Se analizó el medio de las RRSS de las loterías más destacadas de Colombia en </a:t>
            </a:r>
            <a:r>
              <a:rPr lang="en"/>
              <a:t>los</a:t>
            </a:r>
            <a:r>
              <a:rPr lang="en" sz="2800" b="0" i="0" u="none" strike="noStrike" cap="none">
                <a:solidFill>
                  <a:schemeClr val="dk1"/>
                </a:solidFill>
                <a:latin typeface="Calibri"/>
                <a:ea typeface="Calibri"/>
                <a:cs typeface="Calibri"/>
                <a:sym typeface="Calibri"/>
              </a:rPr>
              <a:t> meses de junio, julio</a:t>
            </a:r>
            <a:r>
              <a:rPr lang="en"/>
              <a:t> y</a:t>
            </a:r>
            <a:r>
              <a:rPr lang="en" sz="2800" b="0" i="0" u="none" strike="noStrike" cap="none">
                <a:solidFill>
                  <a:schemeClr val="dk1"/>
                </a:solidFill>
                <a:latin typeface="Calibri"/>
                <a:ea typeface="Calibri"/>
                <a:cs typeface="Calibri"/>
                <a:sym typeface="Calibri"/>
              </a:rPr>
              <a:t> agosto.</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5"/>
          <p:cNvPicPr preferRelativeResize="0"/>
          <p:nvPr/>
        </p:nvPicPr>
        <p:blipFill rotWithShape="1">
          <a:blip r:embed="rId3">
            <a:alphaModFix/>
          </a:blip>
          <a:srcRect l="10162" r="7943"/>
          <a:stretch/>
        </p:blipFill>
        <p:spPr>
          <a:xfrm>
            <a:off x="3812325" y="4179013"/>
            <a:ext cx="1561525" cy="1698425"/>
          </a:xfrm>
          <a:prstGeom prst="rect">
            <a:avLst/>
          </a:prstGeom>
          <a:noFill/>
          <a:ln>
            <a:noFill/>
          </a:ln>
        </p:spPr>
      </p:pic>
      <p:pic>
        <p:nvPicPr>
          <p:cNvPr id="178" name="Google Shape;178;p25"/>
          <p:cNvPicPr preferRelativeResize="0"/>
          <p:nvPr/>
        </p:nvPicPr>
        <p:blipFill rotWithShape="1">
          <a:blip r:embed="rId4">
            <a:alphaModFix/>
          </a:blip>
          <a:srcRect/>
          <a:stretch/>
        </p:blipFill>
        <p:spPr>
          <a:xfrm>
            <a:off x="458934" y="2914574"/>
            <a:ext cx="1755259" cy="1755259"/>
          </a:xfrm>
          <a:prstGeom prst="rect">
            <a:avLst/>
          </a:prstGeom>
          <a:noFill/>
          <a:ln>
            <a:noFill/>
          </a:ln>
        </p:spPr>
      </p:pic>
      <p:pic>
        <p:nvPicPr>
          <p:cNvPr id="179" name="Google Shape;179;p25"/>
          <p:cNvPicPr preferRelativeResize="0"/>
          <p:nvPr/>
        </p:nvPicPr>
        <p:blipFill rotWithShape="1">
          <a:blip r:embed="rId5">
            <a:alphaModFix/>
          </a:blip>
          <a:srcRect/>
          <a:stretch/>
        </p:blipFill>
        <p:spPr>
          <a:xfrm>
            <a:off x="4093333" y="1517189"/>
            <a:ext cx="1970129" cy="2118418"/>
          </a:xfrm>
          <a:prstGeom prst="rect">
            <a:avLst/>
          </a:prstGeom>
          <a:noFill/>
          <a:ln>
            <a:noFill/>
          </a:ln>
        </p:spPr>
      </p:pic>
      <p:pic>
        <p:nvPicPr>
          <p:cNvPr id="180" name="Google Shape;180;p25"/>
          <p:cNvPicPr preferRelativeResize="0"/>
          <p:nvPr/>
        </p:nvPicPr>
        <p:blipFill rotWithShape="1">
          <a:blip r:embed="rId6">
            <a:alphaModFix/>
          </a:blip>
          <a:srcRect/>
          <a:stretch/>
        </p:blipFill>
        <p:spPr>
          <a:xfrm>
            <a:off x="6071174" y="2157831"/>
            <a:ext cx="2857500" cy="1905000"/>
          </a:xfrm>
          <a:prstGeom prst="rect">
            <a:avLst/>
          </a:prstGeom>
          <a:noFill/>
          <a:ln>
            <a:noFill/>
          </a:ln>
        </p:spPr>
      </p:pic>
      <p:pic>
        <p:nvPicPr>
          <p:cNvPr id="181" name="Google Shape;181;p25"/>
          <p:cNvPicPr preferRelativeResize="0"/>
          <p:nvPr/>
        </p:nvPicPr>
        <p:blipFill rotWithShape="1">
          <a:blip r:embed="rId7">
            <a:alphaModFix/>
          </a:blip>
          <a:srcRect/>
          <a:stretch/>
        </p:blipFill>
        <p:spPr>
          <a:xfrm>
            <a:off x="6163475" y="4179036"/>
            <a:ext cx="2857500" cy="1905000"/>
          </a:xfrm>
          <a:prstGeom prst="rect">
            <a:avLst/>
          </a:prstGeom>
          <a:noFill/>
          <a:ln>
            <a:noFill/>
          </a:ln>
        </p:spPr>
      </p:pic>
      <p:pic>
        <p:nvPicPr>
          <p:cNvPr id="182" name="Google Shape;182;p25"/>
          <p:cNvPicPr preferRelativeResize="0"/>
          <p:nvPr/>
        </p:nvPicPr>
        <p:blipFill rotWithShape="1">
          <a:blip r:embed="rId8">
            <a:alphaModFix/>
          </a:blip>
          <a:srcRect/>
          <a:stretch/>
        </p:blipFill>
        <p:spPr>
          <a:xfrm>
            <a:off x="392303" y="4282315"/>
            <a:ext cx="2857500" cy="1905000"/>
          </a:xfrm>
          <a:prstGeom prst="rect">
            <a:avLst/>
          </a:prstGeom>
          <a:noFill/>
          <a:ln>
            <a:noFill/>
          </a:ln>
        </p:spPr>
      </p:pic>
      <p:pic>
        <p:nvPicPr>
          <p:cNvPr id="183" name="Google Shape;183;p25"/>
          <p:cNvPicPr preferRelativeResize="0"/>
          <p:nvPr/>
        </p:nvPicPr>
        <p:blipFill rotWithShape="1">
          <a:blip r:embed="rId9">
            <a:alphaModFix/>
          </a:blip>
          <a:srcRect/>
          <a:stretch/>
        </p:blipFill>
        <p:spPr>
          <a:xfrm>
            <a:off x="1416565" y="1479082"/>
            <a:ext cx="1905000" cy="1905000"/>
          </a:xfrm>
          <a:prstGeom prst="rect">
            <a:avLst/>
          </a:prstGeom>
          <a:noFill/>
          <a:ln>
            <a:noFill/>
          </a:ln>
        </p:spPr>
      </p:pic>
      <p:pic>
        <p:nvPicPr>
          <p:cNvPr id="184" name="Google Shape;184;p25"/>
          <p:cNvPicPr preferRelativeResize="0"/>
          <p:nvPr/>
        </p:nvPicPr>
        <p:blipFill rotWithShape="1">
          <a:blip r:embed="rId10">
            <a:alphaModFix/>
          </a:blip>
          <a:srcRect/>
          <a:stretch/>
        </p:blipFill>
        <p:spPr>
          <a:xfrm>
            <a:off x="9094595" y="3906452"/>
            <a:ext cx="2857500" cy="1905000"/>
          </a:xfrm>
          <a:prstGeom prst="rect">
            <a:avLst/>
          </a:prstGeom>
          <a:noFill/>
          <a:ln>
            <a:noFill/>
          </a:ln>
        </p:spPr>
      </p:pic>
      <p:pic>
        <p:nvPicPr>
          <p:cNvPr id="185" name="Google Shape;185;p25"/>
          <p:cNvPicPr preferRelativeResize="0"/>
          <p:nvPr/>
        </p:nvPicPr>
        <p:blipFill rotWithShape="1">
          <a:blip r:embed="rId11">
            <a:alphaModFix/>
          </a:blip>
          <a:srcRect/>
          <a:stretch/>
        </p:blipFill>
        <p:spPr>
          <a:xfrm>
            <a:off x="8820783" y="1582150"/>
            <a:ext cx="2857500" cy="2076450"/>
          </a:xfrm>
          <a:prstGeom prst="rect">
            <a:avLst/>
          </a:prstGeom>
          <a:noFill/>
          <a:ln>
            <a:noFill/>
          </a:ln>
        </p:spPr>
      </p:pic>
      <p:sp>
        <p:nvSpPr>
          <p:cNvPr id="186" name="Google Shape;186;p25"/>
          <p:cNvSpPr/>
          <p:nvPr/>
        </p:nvSpPr>
        <p:spPr>
          <a:xfrm>
            <a:off x="0" y="333100"/>
            <a:ext cx="4093200" cy="689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Loterías analizadas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838200" y="365125"/>
            <a:ext cx="8768400" cy="1325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 sz="4400" b="0" i="0" u="none" strike="noStrike" cap="none">
                <a:solidFill>
                  <a:srgbClr val="004586"/>
                </a:solidFill>
                <a:latin typeface="Calibri"/>
                <a:ea typeface="Calibri"/>
                <a:cs typeface="Calibri"/>
                <a:sym typeface="Calibri"/>
              </a:rPr>
              <a:t>Facebook</a:t>
            </a:r>
            <a:endParaRPr sz="4400" b="0" i="0" u="none" strike="noStrike" cap="none">
              <a:solidFill>
                <a:srgbClr val="004586"/>
              </a:solidFill>
              <a:latin typeface="Calibri"/>
              <a:ea typeface="Calibri"/>
              <a:cs typeface="Calibri"/>
              <a:sym typeface="Calibri"/>
            </a:endParaRPr>
          </a:p>
        </p:txBody>
      </p:sp>
      <p:pic>
        <p:nvPicPr>
          <p:cNvPr id="192" name="Google Shape;192;p26"/>
          <p:cNvPicPr preferRelativeResize="0"/>
          <p:nvPr/>
        </p:nvPicPr>
        <p:blipFill rotWithShape="1">
          <a:blip r:embed="rId3">
            <a:alphaModFix/>
          </a:blip>
          <a:srcRect/>
          <a:stretch/>
        </p:blipFill>
        <p:spPr>
          <a:xfrm>
            <a:off x="9909905" y="607325"/>
            <a:ext cx="841298" cy="841298"/>
          </a:xfrm>
          <a:prstGeom prst="rect">
            <a:avLst/>
          </a:prstGeom>
          <a:noFill/>
          <a:ln>
            <a:noFill/>
          </a:ln>
        </p:spPr>
      </p:pic>
      <p:pic>
        <p:nvPicPr>
          <p:cNvPr id="193" name="Google Shape;193;p26"/>
          <p:cNvPicPr preferRelativeResize="0"/>
          <p:nvPr/>
        </p:nvPicPr>
        <p:blipFill rotWithShape="1">
          <a:blip r:embed="rId4">
            <a:alphaModFix/>
          </a:blip>
          <a:srcRect/>
          <a:stretch/>
        </p:blipFill>
        <p:spPr>
          <a:xfrm>
            <a:off x="6153450" y="2052518"/>
            <a:ext cx="5908200" cy="3718800"/>
          </a:xfrm>
          <a:prstGeom prst="rect">
            <a:avLst/>
          </a:prstGeom>
          <a:noFill/>
          <a:ln>
            <a:noFill/>
          </a:ln>
        </p:spPr>
      </p:pic>
      <p:pic>
        <p:nvPicPr>
          <p:cNvPr id="194" name="Google Shape;194;p26"/>
          <p:cNvPicPr preferRelativeResize="0"/>
          <p:nvPr/>
        </p:nvPicPr>
        <p:blipFill rotWithShape="1">
          <a:blip r:embed="rId5">
            <a:alphaModFix/>
          </a:blip>
          <a:srcRect/>
          <a:stretch/>
        </p:blipFill>
        <p:spPr>
          <a:xfrm>
            <a:off x="405179" y="2116912"/>
            <a:ext cx="5458500" cy="3216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a:off x="838200" y="365126"/>
            <a:ext cx="10515600" cy="1325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 sz="4400" b="0" i="0" u="none" strike="noStrike" cap="none">
                <a:solidFill>
                  <a:srgbClr val="00ACED"/>
                </a:solidFill>
                <a:latin typeface="Calibri"/>
                <a:ea typeface="Calibri"/>
                <a:cs typeface="Calibri"/>
                <a:sym typeface="Calibri"/>
              </a:rPr>
              <a:t>Twitter</a:t>
            </a:r>
            <a:endParaRPr sz="4400" b="0" i="0" u="none" strike="noStrike" cap="none">
              <a:solidFill>
                <a:srgbClr val="00ACED"/>
              </a:solidFill>
              <a:latin typeface="Calibri"/>
              <a:ea typeface="Calibri"/>
              <a:cs typeface="Calibri"/>
              <a:sym typeface="Calibri"/>
            </a:endParaRPr>
          </a:p>
        </p:txBody>
      </p:sp>
      <p:pic>
        <p:nvPicPr>
          <p:cNvPr id="200" name="Google Shape;200;p27"/>
          <p:cNvPicPr preferRelativeResize="0"/>
          <p:nvPr/>
        </p:nvPicPr>
        <p:blipFill rotWithShape="1">
          <a:blip r:embed="rId3">
            <a:alphaModFix/>
          </a:blip>
          <a:srcRect/>
          <a:stretch/>
        </p:blipFill>
        <p:spPr>
          <a:xfrm>
            <a:off x="9615312" y="416758"/>
            <a:ext cx="1222421" cy="1222421"/>
          </a:xfrm>
          <a:prstGeom prst="rect">
            <a:avLst/>
          </a:prstGeom>
          <a:noFill/>
          <a:ln>
            <a:noFill/>
          </a:ln>
        </p:spPr>
      </p:pic>
      <p:pic>
        <p:nvPicPr>
          <p:cNvPr id="201" name="Google Shape;201;p27"/>
          <p:cNvPicPr preferRelativeResize="0"/>
          <p:nvPr/>
        </p:nvPicPr>
        <p:blipFill rotWithShape="1">
          <a:blip r:embed="rId4">
            <a:alphaModFix/>
          </a:blip>
          <a:srcRect/>
          <a:stretch/>
        </p:blipFill>
        <p:spPr>
          <a:xfrm>
            <a:off x="498246" y="1901370"/>
            <a:ext cx="5666700" cy="3567300"/>
          </a:xfrm>
          <a:prstGeom prst="rect">
            <a:avLst/>
          </a:prstGeom>
          <a:noFill/>
          <a:ln>
            <a:noFill/>
          </a:ln>
        </p:spPr>
      </p:pic>
      <p:pic>
        <p:nvPicPr>
          <p:cNvPr id="202" name="Google Shape;202;p27"/>
          <p:cNvPicPr preferRelativeResize="0"/>
          <p:nvPr/>
        </p:nvPicPr>
        <p:blipFill rotWithShape="1">
          <a:blip r:embed="rId5">
            <a:alphaModFix/>
          </a:blip>
          <a:srcRect/>
          <a:stretch/>
        </p:blipFill>
        <p:spPr>
          <a:xfrm>
            <a:off x="6263688" y="1901370"/>
            <a:ext cx="5744100" cy="3760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txBox="1">
            <a:spLocks noGrp="1"/>
          </p:cNvSpPr>
          <p:nvPr>
            <p:ph type="title"/>
          </p:nvPr>
        </p:nvSpPr>
        <p:spPr>
          <a:xfrm>
            <a:off x="838200" y="365126"/>
            <a:ext cx="10515600" cy="1325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 sz="4400" b="0" i="0" u="none" strike="noStrike" cap="none">
                <a:solidFill>
                  <a:srgbClr val="DA3591"/>
                </a:solidFill>
                <a:latin typeface="Calibri"/>
                <a:ea typeface="Calibri"/>
                <a:cs typeface="Calibri"/>
                <a:sym typeface="Calibri"/>
              </a:rPr>
              <a:t>Instagram</a:t>
            </a:r>
            <a:endParaRPr sz="4400" b="0" i="0" u="none" strike="noStrike" cap="none">
              <a:solidFill>
                <a:srgbClr val="DA3591"/>
              </a:solidFill>
              <a:latin typeface="Calibri"/>
              <a:ea typeface="Calibri"/>
              <a:cs typeface="Calibri"/>
              <a:sym typeface="Calibri"/>
            </a:endParaRPr>
          </a:p>
        </p:txBody>
      </p:sp>
      <p:pic>
        <p:nvPicPr>
          <p:cNvPr id="208" name="Google Shape;208;p28"/>
          <p:cNvPicPr preferRelativeResize="0"/>
          <p:nvPr/>
        </p:nvPicPr>
        <p:blipFill rotWithShape="1">
          <a:blip r:embed="rId3">
            <a:alphaModFix/>
          </a:blip>
          <a:srcRect/>
          <a:stretch/>
        </p:blipFill>
        <p:spPr>
          <a:xfrm>
            <a:off x="9988579" y="567559"/>
            <a:ext cx="920840" cy="920840"/>
          </a:xfrm>
          <a:prstGeom prst="rect">
            <a:avLst/>
          </a:prstGeom>
          <a:noFill/>
          <a:ln>
            <a:noFill/>
          </a:ln>
        </p:spPr>
      </p:pic>
      <p:pic>
        <p:nvPicPr>
          <p:cNvPr id="209" name="Google Shape;209;p28"/>
          <p:cNvPicPr preferRelativeResize="0"/>
          <p:nvPr/>
        </p:nvPicPr>
        <p:blipFill rotWithShape="1">
          <a:blip r:embed="rId4">
            <a:alphaModFix/>
          </a:blip>
          <a:srcRect/>
          <a:stretch/>
        </p:blipFill>
        <p:spPr>
          <a:xfrm>
            <a:off x="293695" y="2107417"/>
            <a:ext cx="5514900" cy="3673800"/>
          </a:xfrm>
          <a:prstGeom prst="rect">
            <a:avLst/>
          </a:prstGeom>
          <a:noFill/>
          <a:ln>
            <a:noFill/>
          </a:ln>
        </p:spPr>
      </p:pic>
      <p:pic>
        <p:nvPicPr>
          <p:cNvPr id="210" name="Google Shape;210;p28"/>
          <p:cNvPicPr preferRelativeResize="0"/>
          <p:nvPr/>
        </p:nvPicPr>
        <p:blipFill rotWithShape="1">
          <a:blip r:embed="rId5">
            <a:alphaModFix/>
          </a:blip>
          <a:srcRect/>
          <a:stretch/>
        </p:blipFill>
        <p:spPr>
          <a:xfrm>
            <a:off x="5808503" y="2149273"/>
            <a:ext cx="6220500" cy="3631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9"/>
          <p:cNvSpPr txBox="1">
            <a:spLocks noGrp="1"/>
          </p:cNvSpPr>
          <p:nvPr>
            <p:ph type="title"/>
          </p:nvPr>
        </p:nvSpPr>
        <p:spPr>
          <a:xfrm>
            <a:off x="838200" y="365126"/>
            <a:ext cx="10515600" cy="1325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 sz="4400" b="0" i="0" u="none" strike="noStrike" cap="none">
                <a:solidFill>
                  <a:srgbClr val="EA2127"/>
                </a:solidFill>
                <a:latin typeface="Calibri"/>
                <a:ea typeface="Calibri"/>
                <a:cs typeface="Calibri"/>
                <a:sym typeface="Calibri"/>
              </a:rPr>
              <a:t>Youtube</a:t>
            </a:r>
            <a:endParaRPr sz="4400" b="0" i="0" u="none" strike="noStrike" cap="none">
              <a:solidFill>
                <a:srgbClr val="EA2127"/>
              </a:solidFill>
              <a:latin typeface="Calibri"/>
              <a:ea typeface="Calibri"/>
              <a:cs typeface="Calibri"/>
              <a:sym typeface="Calibri"/>
            </a:endParaRPr>
          </a:p>
        </p:txBody>
      </p:sp>
      <p:pic>
        <p:nvPicPr>
          <p:cNvPr id="216" name="Google Shape;216;p29"/>
          <p:cNvPicPr preferRelativeResize="0"/>
          <p:nvPr/>
        </p:nvPicPr>
        <p:blipFill rotWithShape="1">
          <a:blip r:embed="rId3">
            <a:alphaModFix/>
          </a:blip>
          <a:srcRect l="12660" t="22897" r="13290" b="24428"/>
          <a:stretch/>
        </p:blipFill>
        <p:spPr>
          <a:xfrm>
            <a:off x="9181325" y="700950"/>
            <a:ext cx="1114650" cy="792901"/>
          </a:xfrm>
          <a:prstGeom prst="rect">
            <a:avLst/>
          </a:prstGeom>
          <a:noFill/>
          <a:ln>
            <a:noFill/>
          </a:ln>
        </p:spPr>
      </p:pic>
      <p:pic>
        <p:nvPicPr>
          <p:cNvPr id="217" name="Google Shape;217;p29"/>
          <p:cNvPicPr preferRelativeResize="0"/>
          <p:nvPr/>
        </p:nvPicPr>
        <p:blipFill rotWithShape="1">
          <a:blip r:embed="rId4">
            <a:alphaModFix/>
          </a:blip>
          <a:srcRect/>
          <a:stretch/>
        </p:blipFill>
        <p:spPr>
          <a:xfrm>
            <a:off x="211213" y="1796866"/>
            <a:ext cx="5928600" cy="3892500"/>
          </a:xfrm>
          <a:prstGeom prst="rect">
            <a:avLst/>
          </a:prstGeom>
          <a:noFill/>
          <a:ln>
            <a:noFill/>
          </a:ln>
        </p:spPr>
      </p:pic>
      <p:pic>
        <p:nvPicPr>
          <p:cNvPr id="218" name="Google Shape;218;p29"/>
          <p:cNvPicPr preferRelativeResize="0"/>
          <p:nvPr/>
        </p:nvPicPr>
        <p:blipFill rotWithShape="1">
          <a:blip r:embed="rId5">
            <a:alphaModFix/>
          </a:blip>
          <a:srcRect/>
          <a:stretch/>
        </p:blipFill>
        <p:spPr>
          <a:xfrm>
            <a:off x="6320093" y="1920824"/>
            <a:ext cx="5660700" cy="3644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graphicFrame>
        <p:nvGraphicFramePr>
          <p:cNvPr id="223" name="Google Shape;223;p30"/>
          <p:cNvGraphicFramePr/>
          <p:nvPr/>
        </p:nvGraphicFramePr>
        <p:xfrm>
          <a:off x="942196" y="1620668"/>
          <a:ext cx="10496300" cy="4244115"/>
        </p:xfrm>
        <a:graphic>
          <a:graphicData uri="http://schemas.openxmlformats.org/drawingml/2006/table">
            <a:tbl>
              <a:tblPr>
                <a:noFill/>
                <a:tableStyleId>{4D1980E3-B434-4776-97ED-4D6D89A0AFF3}</a:tableStyleId>
              </a:tblPr>
              <a:tblGrid>
                <a:gridCol w="623650">
                  <a:extLst>
                    <a:ext uri="{9D8B030D-6E8A-4147-A177-3AD203B41FA5}">
                      <a16:colId xmlns:a16="http://schemas.microsoft.com/office/drawing/2014/main" val="20000"/>
                    </a:ext>
                  </a:extLst>
                </a:gridCol>
                <a:gridCol w="2765475">
                  <a:extLst>
                    <a:ext uri="{9D8B030D-6E8A-4147-A177-3AD203B41FA5}">
                      <a16:colId xmlns:a16="http://schemas.microsoft.com/office/drawing/2014/main" val="20001"/>
                    </a:ext>
                  </a:extLst>
                </a:gridCol>
                <a:gridCol w="1761575">
                  <a:extLst>
                    <a:ext uri="{9D8B030D-6E8A-4147-A177-3AD203B41FA5}">
                      <a16:colId xmlns:a16="http://schemas.microsoft.com/office/drawing/2014/main" val="20002"/>
                    </a:ext>
                  </a:extLst>
                </a:gridCol>
                <a:gridCol w="1336400">
                  <a:extLst>
                    <a:ext uri="{9D8B030D-6E8A-4147-A177-3AD203B41FA5}">
                      <a16:colId xmlns:a16="http://schemas.microsoft.com/office/drawing/2014/main" val="20003"/>
                    </a:ext>
                  </a:extLst>
                </a:gridCol>
                <a:gridCol w="1336400">
                  <a:extLst>
                    <a:ext uri="{9D8B030D-6E8A-4147-A177-3AD203B41FA5}">
                      <a16:colId xmlns:a16="http://schemas.microsoft.com/office/drawing/2014/main" val="20004"/>
                    </a:ext>
                  </a:extLst>
                </a:gridCol>
                <a:gridCol w="1336400">
                  <a:extLst>
                    <a:ext uri="{9D8B030D-6E8A-4147-A177-3AD203B41FA5}">
                      <a16:colId xmlns:a16="http://schemas.microsoft.com/office/drawing/2014/main" val="20005"/>
                    </a:ext>
                  </a:extLst>
                </a:gridCol>
                <a:gridCol w="1336400">
                  <a:extLst>
                    <a:ext uri="{9D8B030D-6E8A-4147-A177-3AD203B41FA5}">
                      <a16:colId xmlns:a16="http://schemas.microsoft.com/office/drawing/2014/main" val="20006"/>
                    </a:ext>
                  </a:extLst>
                </a:gridCol>
              </a:tblGrid>
              <a:tr h="40955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Loter</a:t>
                      </a:r>
                      <a:r>
                        <a:rPr lang="en" sz="1800" u="none" strike="noStrike" cap="none">
                          <a:latin typeface="Calibri"/>
                          <a:ea typeface="Calibri"/>
                          <a:cs typeface="Calibri"/>
                          <a:sym typeface="Calibri"/>
                        </a:rPr>
                        <a:t>ía</a:t>
                      </a:r>
                      <a:endParaRPr sz="1400" u="none" strike="noStrike" cap="none"/>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Facebook</a:t>
                      </a:r>
                      <a:endParaRPr sz="1400" u="none" strike="noStrike" cap="none"/>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T</a:t>
                      </a:r>
                      <a:r>
                        <a:rPr lang="en" sz="1800" u="none" strike="noStrike" cap="none">
                          <a:latin typeface="Calibri"/>
                          <a:ea typeface="Calibri"/>
                          <a:cs typeface="Calibri"/>
                          <a:sym typeface="Calibri"/>
                        </a:rPr>
                        <a:t>uite</a:t>
                      </a:r>
                      <a:r>
                        <a:rPr lang="en" sz="1800" b="0" i="0" u="none" strike="noStrike" cap="none">
                          <a:solidFill>
                            <a:srgbClr val="000000"/>
                          </a:solidFill>
                          <a:latin typeface="Calibri"/>
                          <a:ea typeface="Calibri"/>
                          <a:cs typeface="Calibri"/>
                          <a:sym typeface="Calibri"/>
                        </a:rPr>
                        <a:t>r</a:t>
                      </a:r>
                      <a:endParaRPr sz="1400" u="none" strike="noStrike" cap="none"/>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Instagram</a:t>
                      </a:r>
                      <a:endParaRPr sz="1400" u="none" strike="noStrike" cap="none"/>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Y</a:t>
                      </a:r>
                      <a:r>
                        <a:rPr lang="en" sz="1800" u="none" strike="noStrike" cap="none">
                          <a:latin typeface="Calibri"/>
                          <a:ea typeface="Calibri"/>
                          <a:cs typeface="Calibri"/>
                          <a:sym typeface="Calibri"/>
                        </a:rPr>
                        <a:t>outube</a:t>
                      </a:r>
                      <a:endParaRPr sz="1400" u="none" strike="noStrike" cap="none"/>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Total publicaciones</a:t>
                      </a:r>
                      <a:endParaRPr sz="1400" u="none" strike="noStrike" cap="none"/>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409550">
                <a:tc>
                  <a:txBody>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1</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L</a:t>
                      </a:r>
                      <a:r>
                        <a:rPr lang="en" sz="1800" u="none" strike="noStrike" cap="none">
                          <a:latin typeface="Calibri"/>
                          <a:ea typeface="Calibri"/>
                          <a:cs typeface="Calibri"/>
                          <a:sym typeface="Calibri"/>
                        </a:rPr>
                        <a:t>otería de Cundinamarca</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90</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300</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120</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12</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522</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1"/>
                  </a:ext>
                </a:extLst>
              </a:tr>
              <a:tr h="409550">
                <a:tc>
                  <a:txBody>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2</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L</a:t>
                      </a:r>
                      <a:r>
                        <a:rPr lang="en" sz="1800" u="none" strike="noStrike" cap="none">
                          <a:latin typeface="Calibri"/>
                          <a:ea typeface="Calibri"/>
                          <a:cs typeface="Calibri"/>
                          <a:sym typeface="Calibri"/>
                        </a:rPr>
                        <a:t>otería de Medellín</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98</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83</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63</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8</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252</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2"/>
                  </a:ext>
                </a:extLst>
              </a:tr>
              <a:tr h="409550">
                <a:tc>
                  <a:txBody>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3</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L</a:t>
                      </a:r>
                      <a:r>
                        <a:rPr lang="en" sz="1800" u="none" strike="noStrike" cap="none">
                          <a:latin typeface="Calibri"/>
                          <a:ea typeface="Calibri"/>
                          <a:cs typeface="Calibri"/>
                          <a:sym typeface="Calibri"/>
                        </a:rPr>
                        <a:t>otería del Tolima</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182</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0</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No tiene</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17</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199</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3"/>
                  </a:ext>
                </a:extLst>
              </a:tr>
              <a:tr h="409550">
                <a:tc>
                  <a:txBody>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4</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L</a:t>
                      </a:r>
                      <a:r>
                        <a:rPr lang="en" sz="1800" u="none" strike="noStrike" cap="none">
                          <a:latin typeface="Calibri"/>
                          <a:ea typeface="Calibri"/>
                          <a:cs typeface="Calibri"/>
                          <a:sym typeface="Calibri"/>
                        </a:rPr>
                        <a:t>otería de Boyacá</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56</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38</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35</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0</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129</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09550">
                <a:tc>
                  <a:txBody>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5</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L</a:t>
                      </a:r>
                      <a:r>
                        <a:rPr lang="en" sz="1800" u="none" strike="noStrike" cap="none">
                          <a:latin typeface="Calibri"/>
                          <a:ea typeface="Calibri"/>
                          <a:cs typeface="Calibri"/>
                          <a:sym typeface="Calibri"/>
                        </a:rPr>
                        <a:t>otería de Manizales</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83</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37</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No tiene </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0</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120</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09550">
                <a:tc>
                  <a:txBody>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6</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L</a:t>
                      </a:r>
                      <a:r>
                        <a:rPr lang="en" sz="1800" u="none" strike="noStrike" cap="none">
                          <a:latin typeface="Calibri"/>
                          <a:ea typeface="Calibri"/>
                          <a:cs typeface="Calibri"/>
                          <a:sym typeface="Calibri"/>
                        </a:rPr>
                        <a:t>otería de Santander</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49</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65</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N</a:t>
                      </a:r>
                      <a:r>
                        <a:rPr lang="en" sz="1800" u="none" strike="noStrike" cap="none">
                          <a:latin typeface="Calibri"/>
                          <a:ea typeface="Calibri"/>
                          <a:cs typeface="Calibri"/>
                          <a:sym typeface="Calibri"/>
                        </a:rPr>
                        <a:t>o tiene</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4</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118</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09550">
                <a:tc>
                  <a:txBody>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7</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L</a:t>
                      </a:r>
                      <a:r>
                        <a:rPr lang="en" sz="1800" u="none" strike="noStrike" cap="none">
                          <a:latin typeface="Calibri"/>
                          <a:ea typeface="Calibri"/>
                          <a:cs typeface="Calibri"/>
                          <a:sym typeface="Calibri"/>
                        </a:rPr>
                        <a:t>otería del Valle</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0</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No tiene</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90</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4</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94</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09550">
                <a:tc>
                  <a:txBody>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8</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L</a:t>
                      </a:r>
                      <a:r>
                        <a:rPr lang="en" sz="1800" u="none" strike="noStrike" cap="none">
                          <a:latin typeface="Calibri"/>
                          <a:ea typeface="Calibri"/>
                          <a:cs typeface="Calibri"/>
                          <a:sym typeface="Calibri"/>
                        </a:rPr>
                        <a:t>otería del Quindío</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49</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0</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30</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5</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84</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09550">
                <a:tc>
                  <a:txBody>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9</a:t>
                      </a:r>
                      <a:endParaRPr sz="1400" b="1"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L</a:t>
                      </a:r>
                      <a:r>
                        <a:rPr lang="en" sz="1800" b="1" u="none" strike="noStrike" cap="none">
                          <a:latin typeface="Calibri"/>
                          <a:ea typeface="Calibri"/>
                          <a:cs typeface="Calibri"/>
                          <a:sym typeface="Calibri"/>
                        </a:rPr>
                        <a:t>otería de Bogotá</a:t>
                      </a:r>
                      <a:endParaRPr sz="1400" b="1"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33</a:t>
                      </a:r>
                      <a:endParaRPr sz="1400" b="1"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17</a:t>
                      </a:r>
                      <a:endParaRPr sz="1400" b="1"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13</a:t>
                      </a:r>
                      <a:endParaRPr sz="1400" b="1"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18</a:t>
                      </a:r>
                      <a:endParaRPr sz="1400" b="1"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81</a:t>
                      </a:r>
                      <a:endParaRPr sz="1400" b="1"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09"/>
                  </a:ext>
                </a:extLst>
              </a:tr>
            </a:tbl>
          </a:graphicData>
        </a:graphic>
      </p:graphicFrame>
      <p:sp>
        <p:nvSpPr>
          <p:cNvPr id="224" name="Google Shape;224;p30"/>
          <p:cNvSpPr/>
          <p:nvPr/>
        </p:nvSpPr>
        <p:spPr>
          <a:xfrm>
            <a:off x="0" y="333100"/>
            <a:ext cx="4093200" cy="689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Presencia de RRSS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3"/>
          <p:cNvSpPr txBox="1">
            <a:spLocks noGrp="1"/>
          </p:cNvSpPr>
          <p:nvPr>
            <p:ph type="body" idx="1"/>
          </p:nvPr>
        </p:nvSpPr>
        <p:spPr>
          <a:xfrm>
            <a:off x="1608250" y="2291650"/>
            <a:ext cx="8816700" cy="1886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endParaRPr b="1"/>
          </a:p>
          <a:p>
            <a:pPr marL="0" lvl="0" indent="0" algn="ctr" rtl="0">
              <a:lnSpc>
                <a:spcPct val="100000"/>
              </a:lnSpc>
              <a:spcBef>
                <a:spcPts val="0"/>
              </a:spcBef>
              <a:spcAft>
                <a:spcPts val="0"/>
              </a:spcAft>
              <a:buClr>
                <a:schemeClr val="dk1"/>
              </a:buClr>
              <a:buSzPts val="2800"/>
              <a:buFont typeface="Arial"/>
              <a:buNone/>
            </a:pPr>
            <a:r>
              <a:rPr lang="en"/>
              <a:t>Aumentar la visibilidad del canal on line para promover la venta de Lotería.</a:t>
            </a:r>
            <a:endParaRPr/>
          </a:p>
          <a:p>
            <a:pPr marL="0" lvl="0" indent="0" algn="ctr" rtl="0">
              <a:lnSpc>
                <a:spcPct val="100000"/>
              </a:lnSpc>
              <a:spcBef>
                <a:spcPts val="0"/>
              </a:spcBef>
              <a:spcAft>
                <a:spcPts val="0"/>
              </a:spcAft>
              <a:buClr>
                <a:schemeClr val="dk1"/>
              </a:buClr>
              <a:buSzPts val="2800"/>
              <a:buFont typeface="Arial"/>
              <a:buNone/>
            </a:pPr>
            <a:endParaRPr/>
          </a:p>
          <a:p>
            <a:pPr marL="0" lvl="0" indent="0" algn="ctr" rtl="0">
              <a:lnSpc>
                <a:spcPct val="100000"/>
              </a:lnSpc>
              <a:spcBef>
                <a:spcPts val="0"/>
              </a:spcBef>
              <a:spcAft>
                <a:spcPts val="0"/>
              </a:spcAft>
              <a:buClr>
                <a:schemeClr val="dk1"/>
              </a:buClr>
              <a:buSzPts val="2800"/>
              <a:buFont typeface="Arial"/>
              <a:buNone/>
            </a:pPr>
            <a:endParaRPr/>
          </a:p>
          <a:p>
            <a:pPr marL="0" lvl="0" indent="0" algn="ctr" rtl="0">
              <a:lnSpc>
                <a:spcPct val="100000"/>
              </a:lnSpc>
              <a:spcBef>
                <a:spcPts val="0"/>
              </a:spcBef>
              <a:spcAft>
                <a:spcPts val="0"/>
              </a:spcAft>
              <a:buClr>
                <a:schemeClr val="dk1"/>
              </a:buClr>
              <a:buSzPts val="2800"/>
              <a:buFont typeface="Arial"/>
              <a:buNone/>
            </a:pPr>
            <a:endParaRPr/>
          </a:p>
        </p:txBody>
      </p:sp>
      <p:sp>
        <p:nvSpPr>
          <p:cNvPr id="88" name="Google Shape;88;p13"/>
          <p:cNvSpPr/>
          <p:nvPr/>
        </p:nvSpPr>
        <p:spPr>
          <a:xfrm>
            <a:off x="0" y="362075"/>
            <a:ext cx="3597600"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Objetivo General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graphicFrame>
        <p:nvGraphicFramePr>
          <p:cNvPr id="229" name="Google Shape;229;p31"/>
          <p:cNvGraphicFramePr/>
          <p:nvPr/>
        </p:nvGraphicFramePr>
        <p:xfrm>
          <a:off x="1040434" y="1690818"/>
          <a:ext cx="10264475" cy="4160000"/>
        </p:xfrm>
        <a:graphic>
          <a:graphicData uri="http://schemas.openxmlformats.org/drawingml/2006/table">
            <a:tbl>
              <a:tblPr>
                <a:noFill/>
                <a:tableStyleId>{4D1980E3-B434-4776-97ED-4D6D89A0AFF3}</a:tableStyleId>
              </a:tblPr>
              <a:tblGrid>
                <a:gridCol w="453325">
                  <a:extLst>
                    <a:ext uri="{9D8B030D-6E8A-4147-A177-3AD203B41FA5}">
                      <a16:colId xmlns:a16="http://schemas.microsoft.com/office/drawing/2014/main" val="20000"/>
                    </a:ext>
                  </a:extLst>
                </a:gridCol>
                <a:gridCol w="3092300">
                  <a:extLst>
                    <a:ext uri="{9D8B030D-6E8A-4147-A177-3AD203B41FA5}">
                      <a16:colId xmlns:a16="http://schemas.microsoft.com/office/drawing/2014/main" val="20001"/>
                    </a:ext>
                  </a:extLst>
                </a:gridCol>
                <a:gridCol w="1295200">
                  <a:extLst>
                    <a:ext uri="{9D8B030D-6E8A-4147-A177-3AD203B41FA5}">
                      <a16:colId xmlns:a16="http://schemas.microsoft.com/office/drawing/2014/main" val="20002"/>
                    </a:ext>
                  </a:extLst>
                </a:gridCol>
                <a:gridCol w="1295200">
                  <a:extLst>
                    <a:ext uri="{9D8B030D-6E8A-4147-A177-3AD203B41FA5}">
                      <a16:colId xmlns:a16="http://schemas.microsoft.com/office/drawing/2014/main" val="20003"/>
                    </a:ext>
                  </a:extLst>
                </a:gridCol>
                <a:gridCol w="1295200">
                  <a:extLst>
                    <a:ext uri="{9D8B030D-6E8A-4147-A177-3AD203B41FA5}">
                      <a16:colId xmlns:a16="http://schemas.microsoft.com/office/drawing/2014/main" val="20004"/>
                    </a:ext>
                  </a:extLst>
                </a:gridCol>
                <a:gridCol w="1295200">
                  <a:extLst>
                    <a:ext uri="{9D8B030D-6E8A-4147-A177-3AD203B41FA5}">
                      <a16:colId xmlns:a16="http://schemas.microsoft.com/office/drawing/2014/main" val="20005"/>
                    </a:ext>
                  </a:extLst>
                </a:gridCol>
                <a:gridCol w="1538050">
                  <a:extLst>
                    <a:ext uri="{9D8B030D-6E8A-4147-A177-3AD203B41FA5}">
                      <a16:colId xmlns:a16="http://schemas.microsoft.com/office/drawing/2014/main" val="20006"/>
                    </a:ext>
                  </a:extLst>
                </a:gridCol>
              </a:tblGrid>
              <a:tr h="41600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Loter</a:t>
                      </a:r>
                      <a:r>
                        <a:rPr lang="en" sz="1600" u="none" strike="noStrike" cap="none">
                          <a:latin typeface="Calibri"/>
                          <a:ea typeface="Calibri"/>
                          <a:cs typeface="Calibri"/>
                          <a:sym typeface="Calibri"/>
                        </a:rPr>
                        <a:t>ía</a:t>
                      </a:r>
                      <a:endParaRPr sz="1400" u="none" strike="noStrike" cap="none"/>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Facebook</a:t>
                      </a:r>
                      <a:endParaRPr sz="1400" u="none" strike="noStrike" cap="none"/>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T</a:t>
                      </a:r>
                      <a:r>
                        <a:rPr lang="en" sz="1600" u="none" strike="noStrike" cap="none">
                          <a:latin typeface="Calibri"/>
                          <a:ea typeface="Calibri"/>
                          <a:cs typeface="Calibri"/>
                          <a:sym typeface="Calibri"/>
                        </a:rPr>
                        <a:t>uiter</a:t>
                      </a:r>
                      <a:endParaRPr sz="1400" u="none" strike="noStrike" cap="none"/>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Instag</a:t>
                      </a:r>
                      <a:r>
                        <a:rPr lang="en" sz="1600" u="none" strike="noStrike" cap="none">
                          <a:latin typeface="Calibri"/>
                          <a:ea typeface="Calibri"/>
                          <a:cs typeface="Calibri"/>
                          <a:sym typeface="Calibri"/>
                        </a:rPr>
                        <a:t>ram</a:t>
                      </a:r>
                      <a:endParaRPr sz="1400" u="none" strike="noStrike" cap="none"/>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Yout</a:t>
                      </a:r>
                      <a:r>
                        <a:rPr lang="en" sz="1600" u="none" strike="noStrike" cap="none">
                          <a:latin typeface="Calibri"/>
                          <a:ea typeface="Calibri"/>
                          <a:cs typeface="Calibri"/>
                          <a:sym typeface="Calibri"/>
                        </a:rPr>
                        <a:t>ube</a:t>
                      </a:r>
                      <a:endParaRPr sz="1400" u="none" strike="noStrike" cap="none"/>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Total</a:t>
                      </a:r>
                      <a:r>
                        <a:rPr lang="en" sz="1600" u="none" strike="noStrike" cap="none">
                          <a:latin typeface="Calibri"/>
                          <a:ea typeface="Calibri"/>
                          <a:cs typeface="Calibri"/>
                          <a:sym typeface="Calibri"/>
                        </a:rPr>
                        <a:t> seguidores</a:t>
                      </a:r>
                      <a:endParaRPr sz="1600" b="0" i="0" u="none" strike="noStrike" cap="none">
                        <a:solidFill>
                          <a:srgbClr val="000000"/>
                        </a:solidFill>
                        <a:latin typeface="Calibri"/>
                        <a:ea typeface="Calibri"/>
                        <a:cs typeface="Calibri"/>
                        <a:sym typeface="Calibri"/>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416000">
                <a:tc>
                  <a:txBody>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1</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Loter</a:t>
                      </a:r>
                      <a:r>
                        <a:rPr lang="en" sz="1600" u="none" strike="noStrike" cap="none">
                          <a:latin typeface="Calibri"/>
                          <a:ea typeface="Calibri"/>
                          <a:cs typeface="Calibri"/>
                          <a:sym typeface="Calibri"/>
                        </a:rPr>
                        <a:t>ía de Medellín</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41.769</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8.896</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6.169</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9.819</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66.653</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1"/>
                  </a:ext>
                </a:extLst>
              </a:tr>
              <a:tr h="416000">
                <a:tc>
                  <a:txBody>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2</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L</a:t>
                      </a:r>
                      <a:r>
                        <a:rPr lang="en" sz="1600" u="none" strike="noStrike" cap="none">
                          <a:latin typeface="Calibri"/>
                          <a:ea typeface="Calibri"/>
                          <a:cs typeface="Calibri"/>
                          <a:sym typeface="Calibri"/>
                        </a:rPr>
                        <a:t>otería de Boyacá</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40.037</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8.089</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1.959</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89</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50.174</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2"/>
                  </a:ext>
                </a:extLst>
              </a:tr>
              <a:tr h="416000">
                <a:tc>
                  <a:txBody>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3</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L</a:t>
                      </a:r>
                      <a:r>
                        <a:rPr lang="en" sz="1600" u="none" strike="noStrike" cap="none">
                          <a:latin typeface="Calibri"/>
                          <a:ea typeface="Calibri"/>
                          <a:cs typeface="Calibri"/>
                          <a:sym typeface="Calibri"/>
                        </a:rPr>
                        <a:t>otería de Bogotá</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21.581</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4.815</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1.328</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3.363</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31.087</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03"/>
                  </a:ext>
                </a:extLst>
              </a:tr>
              <a:tr h="416000">
                <a:tc>
                  <a:txBody>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4</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L</a:t>
                      </a:r>
                      <a:r>
                        <a:rPr lang="en" sz="1600" u="none" strike="noStrike" cap="none">
                          <a:latin typeface="Calibri"/>
                          <a:ea typeface="Calibri"/>
                          <a:cs typeface="Calibri"/>
                          <a:sym typeface="Calibri"/>
                        </a:rPr>
                        <a:t>otería del Valle</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14.168</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3.357</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797</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2.237</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20.559</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16000">
                <a:tc>
                  <a:txBody>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5</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L</a:t>
                      </a:r>
                      <a:r>
                        <a:rPr lang="en" sz="1600" u="none" strike="noStrike" cap="none">
                          <a:latin typeface="Calibri"/>
                          <a:ea typeface="Calibri"/>
                          <a:cs typeface="Calibri"/>
                          <a:sym typeface="Calibri"/>
                        </a:rPr>
                        <a:t>otería de Cundinamarca</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12.106</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3.226</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1.036</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2.320</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18.688</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16000">
                <a:tc>
                  <a:txBody>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6</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L</a:t>
                      </a:r>
                      <a:r>
                        <a:rPr lang="en" sz="1600" u="none" strike="noStrike" cap="none">
                          <a:latin typeface="Calibri"/>
                          <a:ea typeface="Calibri"/>
                          <a:cs typeface="Calibri"/>
                          <a:sym typeface="Calibri"/>
                        </a:rPr>
                        <a:t>otería de Santander</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10.125</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2.652</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n/a</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2.739</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15.516</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16000">
                <a:tc>
                  <a:txBody>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7</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L</a:t>
                      </a:r>
                      <a:r>
                        <a:rPr lang="en" sz="1600" u="none" strike="noStrike" cap="none">
                          <a:latin typeface="Calibri"/>
                          <a:ea typeface="Calibri"/>
                          <a:cs typeface="Calibri"/>
                          <a:sym typeface="Calibri"/>
                        </a:rPr>
                        <a:t>otería del Tolima</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11.252</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620</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n/a</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736</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12.608</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16000">
                <a:tc>
                  <a:txBody>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8</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L</a:t>
                      </a:r>
                      <a:r>
                        <a:rPr lang="en" sz="1600" u="none" strike="noStrike" cap="none">
                          <a:latin typeface="Calibri"/>
                          <a:ea typeface="Calibri"/>
                          <a:cs typeface="Calibri"/>
                          <a:sym typeface="Calibri"/>
                        </a:rPr>
                        <a:t>otería del Quindío</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6.691</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1.506</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1.694</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421</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10.312</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16000">
                <a:tc>
                  <a:txBody>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9</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L</a:t>
                      </a:r>
                      <a:r>
                        <a:rPr lang="en" sz="1600" u="none" strike="noStrike" cap="none">
                          <a:latin typeface="Calibri"/>
                          <a:ea typeface="Calibri"/>
                          <a:cs typeface="Calibri"/>
                          <a:sym typeface="Calibri"/>
                        </a:rPr>
                        <a:t>otería de Manizales</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7.615</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1.731</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n/a</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528</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Calibri"/>
                          <a:ea typeface="Calibri"/>
                          <a:cs typeface="Calibri"/>
                          <a:sym typeface="Calibri"/>
                        </a:rPr>
                        <a:t>9.874</a:t>
                      </a:r>
                      <a:endParaRPr sz="1400" u="none" strike="noStrike" cap="none"/>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230" name="Google Shape;230;p31"/>
          <p:cNvSpPr/>
          <p:nvPr/>
        </p:nvSpPr>
        <p:spPr>
          <a:xfrm>
            <a:off x="0" y="333100"/>
            <a:ext cx="4093200" cy="689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Total Comunidad RRSS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2"/>
          <p:cNvPicPr preferRelativeResize="0"/>
          <p:nvPr/>
        </p:nvPicPr>
        <p:blipFill rotWithShape="1">
          <a:blip r:embed="rId3">
            <a:alphaModFix/>
          </a:blip>
          <a:srcRect/>
          <a:stretch/>
        </p:blipFill>
        <p:spPr>
          <a:xfrm>
            <a:off x="9258602" y="-465038"/>
            <a:ext cx="2136228" cy="2136228"/>
          </a:xfrm>
          <a:prstGeom prst="rect">
            <a:avLst/>
          </a:prstGeom>
          <a:noFill/>
          <a:ln>
            <a:noFill/>
          </a:ln>
        </p:spPr>
      </p:pic>
      <p:graphicFrame>
        <p:nvGraphicFramePr>
          <p:cNvPr id="236" name="Google Shape;236;p32"/>
          <p:cNvGraphicFramePr/>
          <p:nvPr/>
        </p:nvGraphicFramePr>
        <p:xfrm>
          <a:off x="1434640" y="1404257"/>
          <a:ext cx="7823950" cy="4273425"/>
        </p:xfrm>
        <a:graphic>
          <a:graphicData uri="http://schemas.openxmlformats.org/drawingml/2006/table">
            <a:tbl>
              <a:tblPr>
                <a:noFill/>
                <a:tableStyleId>{4D1980E3-B434-4776-97ED-4D6D89A0AFF3}</a:tableStyleId>
              </a:tblPr>
              <a:tblGrid>
                <a:gridCol w="1295050">
                  <a:extLst>
                    <a:ext uri="{9D8B030D-6E8A-4147-A177-3AD203B41FA5}">
                      <a16:colId xmlns:a16="http://schemas.microsoft.com/office/drawing/2014/main" val="20000"/>
                    </a:ext>
                  </a:extLst>
                </a:gridCol>
                <a:gridCol w="1357625">
                  <a:extLst>
                    <a:ext uri="{9D8B030D-6E8A-4147-A177-3AD203B41FA5}">
                      <a16:colId xmlns:a16="http://schemas.microsoft.com/office/drawing/2014/main" val="20001"/>
                    </a:ext>
                  </a:extLst>
                </a:gridCol>
                <a:gridCol w="1316800">
                  <a:extLst>
                    <a:ext uri="{9D8B030D-6E8A-4147-A177-3AD203B41FA5}">
                      <a16:colId xmlns:a16="http://schemas.microsoft.com/office/drawing/2014/main" val="20002"/>
                    </a:ext>
                  </a:extLst>
                </a:gridCol>
                <a:gridCol w="1207375">
                  <a:extLst>
                    <a:ext uri="{9D8B030D-6E8A-4147-A177-3AD203B41FA5}">
                      <a16:colId xmlns:a16="http://schemas.microsoft.com/office/drawing/2014/main" val="20003"/>
                    </a:ext>
                  </a:extLst>
                </a:gridCol>
                <a:gridCol w="2647100">
                  <a:extLst>
                    <a:ext uri="{9D8B030D-6E8A-4147-A177-3AD203B41FA5}">
                      <a16:colId xmlns:a16="http://schemas.microsoft.com/office/drawing/2014/main" val="20004"/>
                    </a:ext>
                  </a:extLst>
                </a:gridCol>
              </a:tblGrid>
              <a:tr h="272350">
                <a:tc gridSpan="5">
                  <a:txBody>
                    <a:bodyPr/>
                    <a:lstStyle/>
                    <a:p>
                      <a:pPr marL="914400" marR="0" lvl="2" indent="0" algn="ctr" rtl="0">
                        <a:lnSpc>
                          <a:spcPct val="100000"/>
                        </a:lnSpc>
                        <a:spcBef>
                          <a:spcPts val="0"/>
                        </a:spcBef>
                        <a:spcAft>
                          <a:spcPts val="0"/>
                        </a:spcAft>
                        <a:buClr>
                          <a:srgbClr val="000000"/>
                        </a:buClr>
                        <a:buSzPts val="1000"/>
                        <a:buFont typeface="Calibri"/>
                        <a:buNone/>
                      </a:pPr>
                      <a:r>
                        <a:rPr lang="en" sz="1000" b="1" u="none" strike="noStrike" cap="none">
                          <a:latin typeface="Calibri"/>
                          <a:ea typeface="Calibri"/>
                          <a:cs typeface="Calibri"/>
                          <a:sym typeface="Calibri"/>
                        </a:rPr>
                        <a:t>   </a:t>
                      </a:r>
                      <a:r>
                        <a:rPr lang="en" sz="1200" b="1" i="0" u="none" strike="noStrike" cap="none">
                          <a:solidFill>
                            <a:srgbClr val="000000"/>
                          </a:solidFill>
                          <a:latin typeface="Calibri"/>
                          <a:ea typeface="Calibri"/>
                          <a:cs typeface="Calibri"/>
                          <a:sym typeface="Calibri"/>
                        </a:rPr>
                        <a:t>CUADRO COMPARATIVO </a:t>
                      </a:r>
                      <a:r>
                        <a:rPr lang="en" sz="1200" b="1" u="none" strike="noStrike" cap="none">
                          <a:latin typeface="Calibri"/>
                          <a:ea typeface="Calibri"/>
                          <a:cs typeface="Calibri"/>
                          <a:sym typeface="Calibri"/>
                        </a:rPr>
                        <a:t>PÁGINAS</a:t>
                      </a:r>
                      <a:r>
                        <a:rPr lang="en" sz="1200" b="1" i="0" u="none" strike="noStrike" cap="none">
                          <a:solidFill>
                            <a:srgbClr val="000000"/>
                          </a:solidFill>
                          <a:latin typeface="Calibri"/>
                          <a:ea typeface="Calibri"/>
                          <a:cs typeface="Calibri"/>
                          <a:sym typeface="Calibri"/>
                        </a:rPr>
                        <a:t> </a:t>
                      </a:r>
                      <a:r>
                        <a:rPr lang="en" sz="1200" b="1" u="none" strike="noStrike" cap="none">
                          <a:latin typeface="Calibri"/>
                          <a:ea typeface="Calibri"/>
                          <a:cs typeface="Calibri"/>
                          <a:sym typeface="Calibri"/>
                        </a:rPr>
                        <a:t>LOTERÍAS NACIONALES</a:t>
                      </a:r>
                      <a:r>
                        <a:rPr lang="en" sz="1000" b="1" i="0" u="none" strike="noStrike" cap="none">
                          <a:solidFill>
                            <a:srgbClr val="000000"/>
                          </a:solidFill>
                          <a:latin typeface="Calibri"/>
                          <a:ea typeface="Calibri"/>
                          <a:cs typeface="Calibri"/>
                          <a:sym typeface="Calibri"/>
                        </a:rPr>
                        <a:t> </a:t>
                      </a:r>
                      <a:endParaRPr sz="1200" u="none" strike="noStrike" cap="none"/>
                    </a:p>
                  </a:txBody>
                  <a:tcPr marL="82450" marR="82450" marT="41225" marB="412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353025">
                <a:tc>
                  <a:txBody>
                    <a:bodyPr/>
                    <a:lstStyle/>
                    <a:p>
                      <a:pPr marL="0" marR="0" lvl="0" indent="0" algn="ctr" rtl="0">
                        <a:lnSpc>
                          <a:spcPct val="100000"/>
                        </a:lnSpc>
                        <a:spcBef>
                          <a:spcPts val="0"/>
                        </a:spcBef>
                        <a:spcAft>
                          <a:spcPts val="0"/>
                        </a:spcAft>
                        <a:buClr>
                          <a:srgbClr val="000000"/>
                        </a:buClr>
                        <a:buSzPts val="1000"/>
                        <a:buFont typeface="Calibri"/>
                        <a:buNone/>
                      </a:pPr>
                      <a:r>
                        <a:rPr lang="en" sz="1000" b="1" i="0" u="none" strike="noStrike" cap="none">
                          <a:solidFill>
                            <a:srgbClr val="000000"/>
                          </a:solidFill>
                          <a:latin typeface="Calibri"/>
                          <a:ea typeface="Calibri"/>
                          <a:cs typeface="Calibri"/>
                          <a:sym typeface="Calibri"/>
                        </a:rPr>
                        <a:t>DETALLE</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1" i="0" u="none" strike="noStrike" cap="none">
                          <a:solidFill>
                            <a:srgbClr val="000000"/>
                          </a:solidFill>
                          <a:latin typeface="Calibri"/>
                          <a:ea typeface="Calibri"/>
                          <a:cs typeface="Calibri"/>
                          <a:sym typeface="Calibri"/>
                        </a:rPr>
                        <a:t>LOTERIA BOGOTA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1" i="0" u="none" strike="noStrike" cap="none">
                          <a:solidFill>
                            <a:srgbClr val="000000"/>
                          </a:solidFill>
                          <a:latin typeface="Calibri"/>
                          <a:ea typeface="Calibri"/>
                          <a:cs typeface="Calibri"/>
                          <a:sym typeface="Calibri"/>
                        </a:rPr>
                        <a:t>LOTERIA MEDELLIN</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38DD5"/>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1" i="0" u="none" strike="noStrike" cap="none">
                          <a:solidFill>
                            <a:srgbClr val="000000"/>
                          </a:solidFill>
                          <a:latin typeface="Calibri"/>
                          <a:ea typeface="Calibri"/>
                          <a:cs typeface="Calibri"/>
                          <a:sym typeface="Calibri"/>
                        </a:rPr>
                        <a:t>LOTERIA BOYACA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6933C"/>
                    </a:solidFill>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1" i="0" u="none" strike="noStrike" cap="none">
                          <a:solidFill>
                            <a:srgbClr val="000000"/>
                          </a:solidFill>
                          <a:latin typeface="Calibri"/>
                          <a:ea typeface="Calibri"/>
                          <a:cs typeface="Calibri"/>
                          <a:sym typeface="Calibri"/>
                        </a:rPr>
                        <a:t>COMENTARIOS</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extLst>
                  <a:ext uri="{0D108BD9-81ED-4DB2-BD59-A6C34878D82A}">
                    <a16:rowId xmlns:a16="http://schemas.microsoft.com/office/drawing/2014/main" val="10001"/>
                  </a:ext>
                </a:extLst>
              </a:tr>
              <a:tr h="353025">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Colores página Web</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Naranja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Azul, rojo.</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Verde, rojo, blanco</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Unidad de color.</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3025">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Numero ganador</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No muestra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SI</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SI</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Agregar número.</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72350">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Sorteo en vivo</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NO</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NO</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Sorteo en vivo</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Gancho (interés)</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53025">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Subscripción resultados</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NO</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SI</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NO</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Facilidad de respuesta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53025">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Subscripción Noticias</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NO</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NO</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SI</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Mantener actualizado</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25075">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Redes sociales</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Estática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Din</a:t>
                      </a:r>
                      <a:r>
                        <a:rPr lang="en" sz="1000" u="none" strike="noStrike" cap="none">
                          <a:latin typeface="Calibri"/>
                          <a:ea typeface="Calibri"/>
                          <a:cs typeface="Calibri"/>
                          <a:sym typeface="Calibri"/>
                        </a:rPr>
                        <a:t>á</a:t>
                      </a:r>
                      <a:r>
                        <a:rPr lang="en" sz="1000" b="0" i="0" u="none" strike="noStrike" cap="none">
                          <a:solidFill>
                            <a:srgbClr val="000000"/>
                          </a:solidFill>
                          <a:latin typeface="Calibri"/>
                          <a:ea typeface="Calibri"/>
                          <a:cs typeface="Calibri"/>
                          <a:sym typeface="Calibri"/>
                        </a:rPr>
                        <a:t>mica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Estática </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Más atención - Re direccionamiento Botón de compra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60125">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Tipografia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Misma tonalidad de color</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Legible</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Legible</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Cambiar color</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53025">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Premio mayor Visible</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6.000</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12.000</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12.000</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Más visible</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53025">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Plantilla p</a:t>
                      </a:r>
                      <a:r>
                        <a:rPr lang="en" sz="1000" u="none" strike="noStrike" cap="none">
                          <a:latin typeface="Calibri"/>
                          <a:ea typeface="Calibri"/>
                          <a:cs typeface="Calibri"/>
                          <a:sym typeface="Calibri"/>
                        </a:rPr>
                        <a:t>á</a:t>
                      </a:r>
                      <a:r>
                        <a:rPr lang="en" sz="1000" b="0" i="0" u="none" strike="noStrike" cap="none">
                          <a:solidFill>
                            <a:srgbClr val="000000"/>
                          </a:solidFill>
                          <a:latin typeface="Calibri"/>
                          <a:ea typeface="Calibri"/>
                          <a:cs typeface="Calibri"/>
                          <a:sym typeface="Calibri"/>
                        </a:rPr>
                        <a:t>gina web</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u="none" strike="noStrike" cap="none">
                          <a:latin typeface="Calibri"/>
                          <a:ea typeface="Calibri"/>
                          <a:cs typeface="Calibri"/>
                          <a:sym typeface="Calibri"/>
                        </a:rPr>
                        <a:t>S</a:t>
                      </a:r>
                      <a:r>
                        <a:rPr lang="en" sz="1000" b="0" i="0" u="none" strike="noStrike" cap="none">
                          <a:solidFill>
                            <a:srgbClr val="000000"/>
                          </a:solidFill>
                          <a:latin typeface="Calibri"/>
                          <a:ea typeface="Calibri"/>
                          <a:cs typeface="Calibri"/>
                          <a:sym typeface="Calibri"/>
                        </a:rPr>
                        <a:t>encilla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Din</a:t>
                      </a:r>
                      <a:r>
                        <a:rPr lang="en" sz="1000" u="none" strike="noStrike" cap="none">
                          <a:latin typeface="Calibri"/>
                          <a:ea typeface="Calibri"/>
                          <a:cs typeface="Calibri"/>
                          <a:sym typeface="Calibri"/>
                        </a:rPr>
                        <a:t>á</a:t>
                      </a:r>
                      <a:r>
                        <a:rPr lang="en" sz="1000" b="0" i="0" u="none" strike="noStrike" cap="none">
                          <a:solidFill>
                            <a:srgbClr val="000000"/>
                          </a:solidFill>
                          <a:latin typeface="Calibri"/>
                          <a:ea typeface="Calibri"/>
                          <a:cs typeface="Calibri"/>
                          <a:sym typeface="Calibri"/>
                        </a:rPr>
                        <a:t>mica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u="none" strike="noStrike" cap="none">
                          <a:latin typeface="Calibri"/>
                          <a:ea typeface="Calibri"/>
                          <a:cs typeface="Calibri"/>
                          <a:sym typeface="Calibri"/>
                        </a:rPr>
                        <a:t>S</a:t>
                      </a:r>
                      <a:r>
                        <a:rPr lang="en" sz="1000" b="0" i="0" u="none" strike="noStrike" cap="none">
                          <a:solidFill>
                            <a:srgbClr val="000000"/>
                          </a:solidFill>
                          <a:latin typeface="Calibri"/>
                          <a:ea typeface="Calibri"/>
                          <a:cs typeface="Calibri"/>
                          <a:sym typeface="Calibri"/>
                        </a:rPr>
                        <a:t>encilla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Más iconografía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72350">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Lectura página web</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Compleja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Sencilla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u="none" strike="noStrike" cap="none">
                          <a:latin typeface="Calibri"/>
                          <a:ea typeface="Calibri"/>
                          <a:cs typeface="Calibri"/>
                          <a:sym typeface="Calibri"/>
                        </a:rPr>
                        <a:t>S</a:t>
                      </a:r>
                      <a:r>
                        <a:rPr lang="en" sz="1000" b="0" i="0" u="none" strike="noStrike" cap="none">
                          <a:solidFill>
                            <a:srgbClr val="000000"/>
                          </a:solidFill>
                          <a:latin typeface="Calibri"/>
                          <a:ea typeface="Calibri"/>
                          <a:cs typeface="Calibri"/>
                          <a:sym typeface="Calibri"/>
                        </a:rPr>
                        <a:t>encilla</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Desorden, Texto pequeño.</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graphicFrame>
        <p:nvGraphicFramePr>
          <p:cNvPr id="237" name="Google Shape;237;p32"/>
          <p:cNvGraphicFramePr/>
          <p:nvPr/>
        </p:nvGraphicFramePr>
        <p:xfrm>
          <a:off x="9324580" y="1388032"/>
          <a:ext cx="2647100" cy="4305885"/>
        </p:xfrm>
        <a:graphic>
          <a:graphicData uri="http://schemas.openxmlformats.org/drawingml/2006/table">
            <a:tbl>
              <a:tblPr>
                <a:noFill/>
                <a:tableStyleId>{4D1980E3-B434-4776-97ED-4D6D89A0AFF3}</a:tableStyleId>
              </a:tblPr>
              <a:tblGrid>
                <a:gridCol w="2647100">
                  <a:extLst>
                    <a:ext uri="{9D8B030D-6E8A-4147-A177-3AD203B41FA5}">
                      <a16:colId xmlns:a16="http://schemas.microsoft.com/office/drawing/2014/main" val="20000"/>
                    </a:ext>
                  </a:extLst>
                </a:gridCol>
              </a:tblGrid>
              <a:tr h="2723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lnL w="9525" cap="flat" cmpd="sng">
                      <a:solidFill>
                        <a:srgbClr val="000000"/>
                      </a:solidFill>
                      <a:prstDash val="solid"/>
                      <a:round/>
                      <a:headEnd type="none" w="sm" len="sm"/>
                      <a:tailEnd type="none" w="sm" len="sm"/>
                    </a:lnL>
                  </a:tcPr>
                </a:tc>
                <a:extLst>
                  <a:ext uri="{0D108BD9-81ED-4DB2-BD59-A6C34878D82A}">
                    <a16:rowId xmlns:a16="http://schemas.microsoft.com/office/drawing/2014/main" val="10000"/>
                  </a:ext>
                </a:extLst>
              </a:tr>
              <a:tr h="353025">
                <a:tc>
                  <a:txBody>
                    <a:bodyPr/>
                    <a:lstStyle/>
                    <a:p>
                      <a:pPr marL="0" marR="0" lvl="0" indent="0" algn="ctr" rtl="0">
                        <a:lnSpc>
                          <a:spcPct val="100000"/>
                        </a:lnSpc>
                        <a:spcBef>
                          <a:spcPts val="0"/>
                        </a:spcBef>
                        <a:spcAft>
                          <a:spcPts val="0"/>
                        </a:spcAft>
                        <a:buClr>
                          <a:srgbClr val="000000"/>
                        </a:buClr>
                        <a:buSzPts val="1000"/>
                        <a:buFont typeface="Calibri"/>
                        <a:buNone/>
                      </a:pPr>
                      <a:r>
                        <a:rPr lang="en" sz="1000" b="1" i="0" u="none" strike="noStrike" cap="none">
                          <a:solidFill>
                            <a:srgbClr val="000000"/>
                          </a:solidFill>
                          <a:latin typeface="Calibri"/>
                          <a:ea typeface="Calibri"/>
                          <a:cs typeface="Calibri"/>
                          <a:sym typeface="Calibri"/>
                        </a:rPr>
                        <a:t>ACCIONES</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B w="9525" cap="flat" cmpd="sng">
                      <a:solidFill>
                        <a:srgbClr val="000000"/>
                      </a:solidFill>
                      <a:prstDash val="solid"/>
                      <a:round/>
                      <a:headEnd type="none" w="sm" len="sm"/>
                      <a:tailEnd type="none" w="sm" len="sm"/>
                    </a:lnB>
                    <a:solidFill>
                      <a:srgbClr val="BFBFBF"/>
                    </a:solidFill>
                  </a:tcPr>
                </a:tc>
                <a:extLst>
                  <a:ext uri="{0D108BD9-81ED-4DB2-BD59-A6C34878D82A}">
                    <a16:rowId xmlns:a16="http://schemas.microsoft.com/office/drawing/2014/main" val="10001"/>
                  </a:ext>
                </a:extLst>
              </a:tr>
              <a:tr h="353025">
                <a:tc>
                  <a:txBody>
                    <a:bodyPr/>
                    <a:lstStyle/>
                    <a:p>
                      <a:pPr marL="0" marR="0" lvl="0" indent="0" algn="l"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Se conservan colores según Manual.</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30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Calibri"/>
                          <a:ea typeface="Calibri"/>
                          <a:cs typeface="Calibri"/>
                          <a:sym typeface="Calibri"/>
                        </a:rPr>
                        <a:t>Se implementará en el mejoramiento de diseño</a:t>
                      </a:r>
                      <a:endParaRPr sz="14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7235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Calibri"/>
                          <a:ea typeface="Calibri"/>
                          <a:cs typeface="Calibri"/>
                          <a:sym typeface="Calibri"/>
                        </a:rPr>
                        <a:t>Para esto se requiere inversión en FBLive</a:t>
                      </a:r>
                      <a:endParaRPr sz="14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530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Calibri"/>
                          <a:ea typeface="Calibri"/>
                          <a:cs typeface="Calibri"/>
                          <a:sym typeface="Calibri"/>
                        </a:rPr>
                        <a:t>Se implementó envío de mail a BD</a:t>
                      </a:r>
                      <a:endParaRPr sz="14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530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Calibri"/>
                          <a:ea typeface="Calibri"/>
                          <a:cs typeface="Calibri"/>
                          <a:sym typeface="Calibri"/>
                        </a:rPr>
                        <a:t>Se implementará en el mejoramiento de diseño</a:t>
                      </a:r>
                      <a:endParaRPr sz="14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25075">
                <a:tc>
                  <a:txBody>
                    <a:bodyPr/>
                    <a:lstStyle/>
                    <a:p>
                      <a:pPr marL="0" marR="0" lvl="0" indent="0" algn="l"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Se le dará mayor relevancia en el diseño</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60125">
                <a:tc>
                  <a:txBody>
                    <a:bodyPr/>
                    <a:lstStyle/>
                    <a:p>
                      <a:pPr marL="0" marR="0" lvl="0" indent="0" algn="l" rtl="0">
                        <a:lnSpc>
                          <a:spcPct val="100000"/>
                        </a:lnSpc>
                        <a:spcBef>
                          <a:spcPts val="0"/>
                        </a:spcBef>
                        <a:spcAft>
                          <a:spcPts val="0"/>
                        </a:spcAft>
                        <a:buClr>
                          <a:srgbClr val="000000"/>
                        </a:buClr>
                        <a:buSzPts val="1000"/>
                        <a:buFont typeface="Calibri"/>
                        <a:buNone/>
                      </a:pPr>
                      <a:r>
                        <a:rPr lang="en" sz="1000" b="0" i="0" u="none" strike="noStrike" cap="none">
                          <a:solidFill>
                            <a:srgbClr val="000000"/>
                          </a:solidFill>
                          <a:latin typeface="Calibri"/>
                          <a:ea typeface="Calibri"/>
                          <a:cs typeface="Calibri"/>
                          <a:sym typeface="Calibri"/>
                        </a:rPr>
                        <a:t>Se conservan fuentes según Manual.</a:t>
                      </a:r>
                      <a:endParaRPr sz="12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530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Calibri"/>
                          <a:ea typeface="Calibri"/>
                          <a:cs typeface="Calibri"/>
                          <a:sym typeface="Calibri"/>
                        </a:rPr>
                        <a:t>Se implementará en el mejoramiento de diseño</a:t>
                      </a:r>
                      <a:endParaRPr sz="14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530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Calibri"/>
                          <a:ea typeface="Calibri"/>
                          <a:cs typeface="Calibri"/>
                          <a:sym typeface="Calibri"/>
                        </a:rPr>
                        <a:t>Se implementará en el mejoramiento de diseño</a:t>
                      </a:r>
                      <a:endParaRPr sz="14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7235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Calibri"/>
                          <a:ea typeface="Calibri"/>
                          <a:cs typeface="Calibri"/>
                          <a:sym typeface="Calibri"/>
                        </a:rPr>
                        <a:t>Se implementará en el mejoramiento de diseño</a:t>
                      </a:r>
                      <a:endParaRPr sz="1400" u="none" strike="noStrike" cap="none"/>
                    </a:p>
                  </a:txBody>
                  <a:tcPr marL="7800" marR="7800" marT="78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238" name="Google Shape;238;p32"/>
          <p:cNvSpPr/>
          <p:nvPr/>
        </p:nvSpPr>
        <p:spPr>
          <a:xfrm>
            <a:off x="0" y="333100"/>
            <a:ext cx="4093200" cy="689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Comparativo WEB</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3"/>
          <p:cNvSpPr txBox="1">
            <a:spLocks noGrp="1"/>
          </p:cNvSpPr>
          <p:nvPr>
            <p:ph type="body" idx="1"/>
          </p:nvPr>
        </p:nvSpPr>
        <p:spPr>
          <a:xfrm>
            <a:off x="2092475" y="2563426"/>
            <a:ext cx="9571500" cy="105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sz="4800">
                <a:solidFill>
                  <a:srgbClr val="FF0000"/>
                </a:solidFill>
              </a:rPr>
              <a:t>Conclusiones de las loterías locales</a:t>
            </a:r>
            <a:endParaRPr sz="4800">
              <a:solidFill>
                <a:srgbClr val="FF0000"/>
              </a:solidFill>
            </a:endParaRPr>
          </a:p>
          <a:p>
            <a:pPr marL="0" lvl="0" indent="0" algn="ctr" rtl="0">
              <a:lnSpc>
                <a:spcPct val="100000"/>
              </a:lnSpc>
              <a:spcBef>
                <a:spcPts val="0"/>
              </a:spcBef>
              <a:spcAft>
                <a:spcPts val="0"/>
              </a:spcAft>
              <a:buClr>
                <a:schemeClr val="dk1"/>
              </a:buClr>
              <a:buSzPts val="2800"/>
              <a:buFont typeface="Arial"/>
              <a:buNone/>
            </a:pPr>
            <a:endParaRPr sz="4800">
              <a:solidFill>
                <a:srgbClr val="FF0000"/>
              </a:solidFill>
            </a:endParaRPr>
          </a:p>
        </p:txBody>
      </p:sp>
      <p:sp>
        <p:nvSpPr>
          <p:cNvPr id="244" name="Google Shape;244;p33"/>
          <p:cNvSpPr txBox="1">
            <a:spLocks noGrp="1"/>
          </p:cNvSpPr>
          <p:nvPr>
            <p:ph type="body" idx="1"/>
          </p:nvPr>
        </p:nvSpPr>
        <p:spPr>
          <a:xfrm>
            <a:off x="1170075" y="2077625"/>
            <a:ext cx="1117200" cy="1614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 sz="11600" b="1">
                <a:solidFill>
                  <a:srgbClr val="FF0000"/>
                </a:solidFill>
              </a:rPr>
              <a:t>3</a:t>
            </a:r>
            <a:endParaRPr sz="11600" b="1">
              <a:solidFill>
                <a:srgbClr val="FF0000"/>
              </a:solidFill>
            </a:endParaRPr>
          </a:p>
          <a:p>
            <a:pPr marL="0" lvl="0" indent="0" algn="ctr" rtl="0">
              <a:lnSpc>
                <a:spcPct val="100000"/>
              </a:lnSpc>
              <a:spcBef>
                <a:spcPts val="0"/>
              </a:spcBef>
              <a:spcAft>
                <a:spcPts val="0"/>
              </a:spcAft>
              <a:buClr>
                <a:schemeClr val="dk1"/>
              </a:buClr>
              <a:buSzPts val="2800"/>
              <a:buFont typeface="Arial"/>
              <a:buNone/>
            </a:pPr>
            <a:endParaRPr sz="4800" b="1">
              <a:solidFill>
                <a:srgbClr val="FF0000"/>
              </a:solidFill>
            </a:endParaRPr>
          </a:p>
          <a:p>
            <a:pPr marL="0" lvl="0" indent="0" algn="ctr" rtl="0">
              <a:lnSpc>
                <a:spcPct val="100000"/>
              </a:lnSpc>
              <a:spcBef>
                <a:spcPts val="0"/>
              </a:spcBef>
              <a:spcAft>
                <a:spcPts val="0"/>
              </a:spcAft>
              <a:buClr>
                <a:schemeClr val="dk1"/>
              </a:buClr>
              <a:buSzPts val="2800"/>
              <a:buFont typeface="Arial"/>
              <a:buNone/>
            </a:pPr>
            <a:endParaRPr sz="4800" b="1">
              <a:solidFill>
                <a:srgbClr val="FF0000"/>
              </a:solidFill>
            </a:endParaRPr>
          </a:p>
          <a:p>
            <a:pPr marL="0" lvl="0" indent="0" algn="ctr" rtl="0">
              <a:lnSpc>
                <a:spcPct val="100000"/>
              </a:lnSpc>
              <a:spcBef>
                <a:spcPts val="0"/>
              </a:spcBef>
              <a:spcAft>
                <a:spcPts val="0"/>
              </a:spcAft>
              <a:buClr>
                <a:schemeClr val="dk1"/>
              </a:buClr>
              <a:buSzPts val="2800"/>
              <a:buFont typeface="Arial"/>
              <a:buNone/>
            </a:pPr>
            <a:endParaRPr sz="4800" b="1">
              <a:solidFill>
                <a:srgbClr val="FF0000"/>
              </a:solidFill>
            </a:endParaRPr>
          </a:p>
        </p:txBody>
      </p:sp>
      <p:sp>
        <p:nvSpPr>
          <p:cNvPr id="245" name="Google Shape;245;p33"/>
          <p:cNvSpPr/>
          <p:nvPr/>
        </p:nvSpPr>
        <p:spPr>
          <a:xfrm>
            <a:off x="-8124" y="333092"/>
            <a:ext cx="3032700" cy="6894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La categoría</a:t>
            </a:r>
            <a:endParaRPr sz="1400" b="0" i="0" u="none" strike="noStrike" cap="none">
              <a:solidFill>
                <a:srgbClr val="000000"/>
              </a:solidFill>
              <a:latin typeface="Arial"/>
              <a:ea typeface="Arial"/>
              <a:cs typeface="Arial"/>
              <a:sym typeface="Arial"/>
            </a:endParaRPr>
          </a:p>
        </p:txBody>
      </p:sp>
      <p:sp>
        <p:nvSpPr>
          <p:cNvPr id="246" name="Google Shape;246;p33"/>
          <p:cNvSpPr txBox="1">
            <a:spLocks noGrp="1"/>
          </p:cNvSpPr>
          <p:nvPr>
            <p:ph type="body" idx="1"/>
          </p:nvPr>
        </p:nvSpPr>
        <p:spPr>
          <a:xfrm>
            <a:off x="3024575" y="333100"/>
            <a:ext cx="3032700" cy="68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a:solidFill>
                  <a:srgbClr val="FF0000"/>
                </a:solidFill>
              </a:rPr>
              <a:t>Análisis local</a:t>
            </a:r>
            <a:endParaRPr>
              <a:solidFill>
                <a:srgbClr val="FF0000"/>
              </a:solidFill>
            </a:endParaRPr>
          </a:p>
          <a:p>
            <a:pPr marL="0" lvl="0" indent="0" algn="ctr" rtl="0">
              <a:lnSpc>
                <a:spcPct val="100000"/>
              </a:lnSpc>
              <a:spcBef>
                <a:spcPts val="0"/>
              </a:spcBef>
              <a:spcAft>
                <a:spcPts val="0"/>
              </a:spcAft>
              <a:buClr>
                <a:schemeClr val="dk1"/>
              </a:buClr>
              <a:buSzPts val="2800"/>
              <a:buFont typeface="Arial"/>
              <a:buNone/>
            </a:pPr>
            <a:endParaRPr>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34"/>
          <p:cNvPicPr preferRelativeResize="0"/>
          <p:nvPr/>
        </p:nvPicPr>
        <p:blipFill rotWithShape="1">
          <a:blip r:embed="rId3">
            <a:alphaModFix/>
          </a:blip>
          <a:srcRect/>
          <a:stretch/>
        </p:blipFill>
        <p:spPr>
          <a:xfrm>
            <a:off x="6528486" y="4945003"/>
            <a:ext cx="2323941" cy="1449685"/>
          </a:xfrm>
          <a:prstGeom prst="rect">
            <a:avLst/>
          </a:prstGeom>
          <a:noFill/>
          <a:ln>
            <a:noFill/>
          </a:ln>
        </p:spPr>
      </p:pic>
      <p:pic>
        <p:nvPicPr>
          <p:cNvPr id="252" name="Google Shape;252;p34"/>
          <p:cNvPicPr preferRelativeResize="0"/>
          <p:nvPr/>
        </p:nvPicPr>
        <p:blipFill rotWithShape="1">
          <a:blip r:embed="rId4">
            <a:alphaModFix/>
          </a:blip>
          <a:srcRect/>
          <a:stretch/>
        </p:blipFill>
        <p:spPr>
          <a:xfrm>
            <a:off x="3231942" y="5172040"/>
            <a:ext cx="2758415" cy="1068943"/>
          </a:xfrm>
          <a:prstGeom prst="rect">
            <a:avLst/>
          </a:prstGeom>
          <a:noFill/>
          <a:ln>
            <a:noFill/>
          </a:ln>
        </p:spPr>
      </p:pic>
      <p:pic>
        <p:nvPicPr>
          <p:cNvPr id="253" name="Google Shape;253;p34"/>
          <p:cNvPicPr preferRelativeResize="0"/>
          <p:nvPr/>
        </p:nvPicPr>
        <p:blipFill rotWithShape="1">
          <a:blip r:embed="rId5">
            <a:alphaModFix/>
          </a:blip>
          <a:srcRect/>
          <a:stretch/>
        </p:blipFill>
        <p:spPr>
          <a:xfrm>
            <a:off x="210077" y="5528763"/>
            <a:ext cx="2352749" cy="639582"/>
          </a:xfrm>
          <a:prstGeom prst="rect">
            <a:avLst/>
          </a:prstGeom>
          <a:noFill/>
          <a:ln>
            <a:noFill/>
          </a:ln>
        </p:spPr>
      </p:pic>
      <p:sp>
        <p:nvSpPr>
          <p:cNvPr id="254" name="Google Shape;254;p34"/>
          <p:cNvSpPr txBox="1"/>
          <p:nvPr/>
        </p:nvSpPr>
        <p:spPr>
          <a:xfrm>
            <a:off x="210077" y="1250171"/>
            <a:ext cx="11982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La comunicación es homogénea en forma y mensaje. Todos hablan de sueños y de hacerlos realidad. Los formatos de comunicación son imágenes de stock o piezas saturadas de mensajes. No hay story tellying ni contenido que genere interacción.</a:t>
            </a:r>
            <a:endParaRPr sz="1800" b="0" i="0" u="none" strike="noStrike" cap="none">
              <a:solidFill>
                <a:srgbClr val="000000"/>
              </a:solidFill>
              <a:latin typeface="Arial"/>
              <a:ea typeface="Arial"/>
              <a:cs typeface="Arial"/>
              <a:sym typeface="Arial"/>
            </a:endParaRPr>
          </a:p>
        </p:txBody>
      </p:sp>
      <p:pic>
        <p:nvPicPr>
          <p:cNvPr id="255" name="Google Shape;255;p34"/>
          <p:cNvPicPr preferRelativeResize="0"/>
          <p:nvPr/>
        </p:nvPicPr>
        <p:blipFill rotWithShape="1">
          <a:blip r:embed="rId6">
            <a:alphaModFix/>
          </a:blip>
          <a:srcRect/>
          <a:stretch/>
        </p:blipFill>
        <p:spPr>
          <a:xfrm>
            <a:off x="9385100" y="5217082"/>
            <a:ext cx="2393742" cy="1210319"/>
          </a:xfrm>
          <a:prstGeom prst="rect">
            <a:avLst/>
          </a:prstGeom>
          <a:noFill/>
          <a:ln>
            <a:noFill/>
          </a:ln>
        </p:spPr>
      </p:pic>
      <p:sp>
        <p:nvSpPr>
          <p:cNvPr id="256" name="Google Shape;256;p34"/>
          <p:cNvSpPr/>
          <p:nvPr/>
        </p:nvSpPr>
        <p:spPr>
          <a:xfrm>
            <a:off x="-8124" y="333092"/>
            <a:ext cx="3032700" cy="689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La categoría</a:t>
            </a:r>
            <a:endParaRPr sz="1400" b="0" i="0" u="none" strike="noStrike" cap="none">
              <a:solidFill>
                <a:srgbClr val="000000"/>
              </a:solidFill>
              <a:latin typeface="Arial"/>
              <a:ea typeface="Arial"/>
              <a:cs typeface="Arial"/>
              <a:sym typeface="Arial"/>
            </a:endParaRPr>
          </a:p>
        </p:txBody>
      </p:sp>
      <p:pic>
        <p:nvPicPr>
          <p:cNvPr id="257" name="Google Shape;257;p34"/>
          <p:cNvPicPr preferRelativeResize="0"/>
          <p:nvPr/>
        </p:nvPicPr>
        <p:blipFill rotWithShape="1">
          <a:blip r:embed="rId7">
            <a:alphaModFix/>
          </a:blip>
          <a:srcRect/>
          <a:stretch/>
        </p:blipFill>
        <p:spPr>
          <a:xfrm>
            <a:off x="259220" y="2325974"/>
            <a:ext cx="2210725" cy="2988677"/>
          </a:xfrm>
          <a:prstGeom prst="rect">
            <a:avLst/>
          </a:prstGeom>
          <a:noFill/>
          <a:ln>
            <a:noFill/>
          </a:ln>
        </p:spPr>
      </p:pic>
      <p:sp>
        <p:nvSpPr>
          <p:cNvPr id="258" name="Google Shape;258;p34"/>
          <p:cNvSpPr txBox="1">
            <a:spLocks noGrp="1"/>
          </p:cNvSpPr>
          <p:nvPr>
            <p:ph type="body" idx="1"/>
          </p:nvPr>
        </p:nvSpPr>
        <p:spPr>
          <a:xfrm>
            <a:off x="3024575" y="333100"/>
            <a:ext cx="3032700" cy="68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a:t>Todos hablan igual</a:t>
            </a:r>
            <a:endParaRPr/>
          </a:p>
          <a:p>
            <a:pPr marL="0" lvl="0" indent="0" algn="ctr" rtl="0">
              <a:lnSpc>
                <a:spcPct val="100000"/>
              </a:lnSpc>
              <a:spcBef>
                <a:spcPts val="0"/>
              </a:spcBef>
              <a:spcAft>
                <a:spcPts val="0"/>
              </a:spcAft>
              <a:buClr>
                <a:schemeClr val="dk1"/>
              </a:buClr>
              <a:buSzPts val="2800"/>
              <a:buFont typeface="Arial"/>
              <a:buNone/>
            </a:pPr>
            <a:endParaRPr/>
          </a:p>
        </p:txBody>
      </p:sp>
      <p:pic>
        <p:nvPicPr>
          <p:cNvPr id="259" name="Google Shape;259;p34"/>
          <p:cNvPicPr preferRelativeResize="0"/>
          <p:nvPr/>
        </p:nvPicPr>
        <p:blipFill rotWithShape="1">
          <a:blip r:embed="rId8">
            <a:alphaModFix/>
          </a:blip>
          <a:srcRect/>
          <a:stretch/>
        </p:blipFill>
        <p:spPr>
          <a:xfrm>
            <a:off x="3670827" y="2478371"/>
            <a:ext cx="1792220" cy="2586311"/>
          </a:xfrm>
          <a:prstGeom prst="rect">
            <a:avLst/>
          </a:prstGeom>
          <a:noFill/>
          <a:ln>
            <a:noFill/>
          </a:ln>
        </p:spPr>
      </p:pic>
      <p:pic>
        <p:nvPicPr>
          <p:cNvPr id="260" name="Google Shape;260;p34"/>
          <p:cNvPicPr preferRelativeResize="0"/>
          <p:nvPr/>
        </p:nvPicPr>
        <p:blipFill rotWithShape="1">
          <a:blip r:embed="rId9">
            <a:alphaModFix/>
          </a:blip>
          <a:srcRect/>
          <a:stretch/>
        </p:blipFill>
        <p:spPr>
          <a:xfrm>
            <a:off x="6057277" y="2325971"/>
            <a:ext cx="2971126" cy="2586312"/>
          </a:xfrm>
          <a:prstGeom prst="rect">
            <a:avLst/>
          </a:prstGeom>
          <a:noFill/>
          <a:ln>
            <a:noFill/>
          </a:ln>
        </p:spPr>
      </p:pic>
      <p:pic>
        <p:nvPicPr>
          <p:cNvPr id="261" name="Google Shape;261;p34"/>
          <p:cNvPicPr preferRelativeResize="0"/>
          <p:nvPr/>
        </p:nvPicPr>
        <p:blipFill rotWithShape="1">
          <a:blip r:embed="rId10">
            <a:alphaModFix/>
          </a:blip>
          <a:srcRect/>
          <a:stretch/>
        </p:blipFill>
        <p:spPr>
          <a:xfrm>
            <a:off x="9180803" y="2478371"/>
            <a:ext cx="2858797" cy="230770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5"/>
          <p:cNvSpPr txBox="1">
            <a:spLocks noGrp="1"/>
          </p:cNvSpPr>
          <p:nvPr>
            <p:ph type="body" idx="1"/>
          </p:nvPr>
        </p:nvSpPr>
        <p:spPr>
          <a:xfrm>
            <a:off x="3024575" y="333100"/>
            <a:ext cx="6276000" cy="68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a:t>Los resultados son el driver para digital</a:t>
            </a:r>
            <a:endParaRPr/>
          </a:p>
          <a:p>
            <a:pPr marL="0" lvl="0" indent="0" algn="ctr" rtl="0">
              <a:lnSpc>
                <a:spcPct val="100000"/>
              </a:lnSpc>
              <a:spcBef>
                <a:spcPts val="0"/>
              </a:spcBef>
              <a:spcAft>
                <a:spcPts val="0"/>
              </a:spcAft>
              <a:buClr>
                <a:schemeClr val="dk1"/>
              </a:buClr>
              <a:buSzPts val="2800"/>
              <a:buFont typeface="Arial"/>
              <a:buNone/>
            </a:pPr>
            <a:endParaRPr/>
          </a:p>
        </p:txBody>
      </p:sp>
      <p:sp>
        <p:nvSpPr>
          <p:cNvPr id="267" name="Google Shape;267;p35"/>
          <p:cNvSpPr txBox="1"/>
          <p:nvPr/>
        </p:nvSpPr>
        <p:spPr>
          <a:xfrm>
            <a:off x="337676" y="1402571"/>
            <a:ext cx="11318400" cy="646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Los volúmenes de búsqueda sobre los resultados de los diferentes sorteos pueden ser capitalizados para atraer a las personas al contenido importante y la oferta de compra online de la Lotería de Bogotá.</a:t>
            </a:r>
            <a:endParaRPr sz="1800" b="0" i="0" u="none" strike="noStrike" cap="none">
              <a:solidFill>
                <a:srgbClr val="000000"/>
              </a:solidFill>
              <a:latin typeface="Arial"/>
              <a:ea typeface="Arial"/>
              <a:cs typeface="Arial"/>
              <a:sym typeface="Arial"/>
            </a:endParaRPr>
          </a:p>
        </p:txBody>
      </p:sp>
      <p:sp>
        <p:nvSpPr>
          <p:cNvPr id="268" name="Google Shape;268;p35"/>
          <p:cNvSpPr/>
          <p:nvPr/>
        </p:nvSpPr>
        <p:spPr>
          <a:xfrm>
            <a:off x="-8124" y="333092"/>
            <a:ext cx="3032700" cy="689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La categoría</a:t>
            </a:r>
            <a:endParaRPr sz="1400" b="0" i="0" u="none" strike="noStrike" cap="none">
              <a:solidFill>
                <a:srgbClr val="000000"/>
              </a:solidFill>
              <a:latin typeface="Arial"/>
              <a:ea typeface="Arial"/>
              <a:cs typeface="Arial"/>
              <a:sym typeface="Arial"/>
            </a:endParaRPr>
          </a:p>
        </p:txBody>
      </p:sp>
      <p:pic>
        <p:nvPicPr>
          <p:cNvPr id="269" name="Google Shape;269;p35"/>
          <p:cNvPicPr preferRelativeResize="0"/>
          <p:nvPr/>
        </p:nvPicPr>
        <p:blipFill rotWithShape="1">
          <a:blip r:embed="rId3">
            <a:alphaModFix/>
          </a:blip>
          <a:srcRect/>
          <a:stretch/>
        </p:blipFill>
        <p:spPr>
          <a:xfrm>
            <a:off x="228600" y="2429771"/>
            <a:ext cx="6124292" cy="1788510"/>
          </a:xfrm>
          <a:prstGeom prst="rect">
            <a:avLst/>
          </a:prstGeom>
          <a:noFill/>
          <a:ln>
            <a:noFill/>
          </a:ln>
        </p:spPr>
      </p:pic>
      <p:pic>
        <p:nvPicPr>
          <p:cNvPr id="270" name="Google Shape;270;p35"/>
          <p:cNvPicPr preferRelativeResize="0"/>
          <p:nvPr/>
        </p:nvPicPr>
        <p:blipFill rotWithShape="1">
          <a:blip r:embed="rId4">
            <a:alphaModFix/>
          </a:blip>
          <a:srcRect/>
          <a:stretch/>
        </p:blipFill>
        <p:spPr>
          <a:xfrm>
            <a:off x="76200" y="4446881"/>
            <a:ext cx="6582786" cy="1842950"/>
          </a:xfrm>
          <a:prstGeom prst="rect">
            <a:avLst/>
          </a:prstGeom>
          <a:noFill/>
          <a:ln>
            <a:noFill/>
          </a:ln>
        </p:spPr>
      </p:pic>
      <p:pic>
        <p:nvPicPr>
          <p:cNvPr id="271" name="Google Shape;271;p35"/>
          <p:cNvPicPr preferRelativeResize="0"/>
          <p:nvPr/>
        </p:nvPicPr>
        <p:blipFill rotWithShape="1">
          <a:blip r:embed="rId5">
            <a:alphaModFix/>
          </a:blip>
          <a:srcRect/>
          <a:stretch/>
        </p:blipFill>
        <p:spPr>
          <a:xfrm>
            <a:off x="6505292" y="2429771"/>
            <a:ext cx="5210175" cy="1123950"/>
          </a:xfrm>
          <a:prstGeom prst="rect">
            <a:avLst/>
          </a:prstGeom>
          <a:noFill/>
          <a:ln>
            <a:noFill/>
          </a:ln>
        </p:spPr>
      </p:pic>
      <p:pic>
        <p:nvPicPr>
          <p:cNvPr id="272" name="Google Shape;272;p35"/>
          <p:cNvPicPr preferRelativeResize="0"/>
          <p:nvPr/>
        </p:nvPicPr>
        <p:blipFill rotWithShape="1">
          <a:blip r:embed="rId6">
            <a:alphaModFix/>
          </a:blip>
          <a:srcRect/>
          <a:stretch/>
        </p:blipFill>
        <p:spPr>
          <a:xfrm>
            <a:off x="6735186" y="3706121"/>
            <a:ext cx="5228214" cy="1022911"/>
          </a:xfrm>
          <a:prstGeom prst="rect">
            <a:avLst/>
          </a:prstGeom>
          <a:noFill/>
          <a:ln>
            <a:noFill/>
          </a:ln>
        </p:spPr>
      </p:pic>
      <p:pic>
        <p:nvPicPr>
          <p:cNvPr id="273" name="Google Shape;273;p35"/>
          <p:cNvPicPr preferRelativeResize="0"/>
          <p:nvPr/>
        </p:nvPicPr>
        <p:blipFill rotWithShape="1">
          <a:blip r:embed="rId7">
            <a:alphaModFix/>
          </a:blip>
          <a:srcRect/>
          <a:stretch/>
        </p:blipFill>
        <p:spPr>
          <a:xfrm>
            <a:off x="6735186" y="4957632"/>
            <a:ext cx="5228215" cy="9713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36"/>
          <p:cNvPicPr preferRelativeResize="0"/>
          <p:nvPr/>
        </p:nvPicPr>
        <p:blipFill rotWithShape="1">
          <a:blip r:embed="rId3">
            <a:alphaModFix/>
          </a:blip>
          <a:srcRect/>
          <a:stretch/>
        </p:blipFill>
        <p:spPr>
          <a:xfrm>
            <a:off x="914400" y="2357021"/>
            <a:ext cx="2872175" cy="3887448"/>
          </a:xfrm>
          <a:prstGeom prst="rect">
            <a:avLst/>
          </a:prstGeom>
          <a:noFill/>
          <a:ln>
            <a:noFill/>
          </a:ln>
        </p:spPr>
      </p:pic>
      <p:pic>
        <p:nvPicPr>
          <p:cNvPr id="279" name="Google Shape;279;p36"/>
          <p:cNvPicPr preferRelativeResize="0"/>
          <p:nvPr/>
        </p:nvPicPr>
        <p:blipFill rotWithShape="1">
          <a:blip r:embed="rId4">
            <a:alphaModFix/>
          </a:blip>
          <a:srcRect/>
          <a:stretch/>
        </p:blipFill>
        <p:spPr>
          <a:xfrm>
            <a:off x="4343400" y="2280820"/>
            <a:ext cx="2648523" cy="4119974"/>
          </a:xfrm>
          <a:prstGeom prst="rect">
            <a:avLst/>
          </a:prstGeom>
          <a:noFill/>
          <a:ln>
            <a:noFill/>
          </a:ln>
        </p:spPr>
      </p:pic>
      <p:pic>
        <p:nvPicPr>
          <p:cNvPr id="280" name="Google Shape;280;p36"/>
          <p:cNvPicPr preferRelativeResize="0"/>
          <p:nvPr/>
        </p:nvPicPr>
        <p:blipFill rotWithShape="1">
          <a:blip r:embed="rId5">
            <a:alphaModFix/>
          </a:blip>
          <a:srcRect/>
          <a:stretch/>
        </p:blipFill>
        <p:spPr>
          <a:xfrm>
            <a:off x="7575139" y="2357026"/>
            <a:ext cx="3614211" cy="3742475"/>
          </a:xfrm>
          <a:prstGeom prst="rect">
            <a:avLst/>
          </a:prstGeom>
          <a:noFill/>
          <a:ln>
            <a:noFill/>
          </a:ln>
        </p:spPr>
      </p:pic>
      <p:sp>
        <p:nvSpPr>
          <p:cNvPr id="281" name="Google Shape;281;p36"/>
          <p:cNvSpPr/>
          <p:nvPr/>
        </p:nvSpPr>
        <p:spPr>
          <a:xfrm>
            <a:off x="-8124" y="333092"/>
            <a:ext cx="3032700" cy="689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La categoría</a:t>
            </a:r>
            <a:endParaRPr sz="1400" b="0" i="0" u="none" strike="noStrike" cap="none">
              <a:solidFill>
                <a:srgbClr val="000000"/>
              </a:solidFill>
              <a:latin typeface="Arial"/>
              <a:ea typeface="Arial"/>
              <a:cs typeface="Arial"/>
              <a:sym typeface="Arial"/>
            </a:endParaRPr>
          </a:p>
        </p:txBody>
      </p:sp>
      <p:sp>
        <p:nvSpPr>
          <p:cNvPr id="282" name="Google Shape;282;p36"/>
          <p:cNvSpPr/>
          <p:nvPr/>
        </p:nvSpPr>
        <p:spPr>
          <a:xfrm>
            <a:off x="709432" y="5794698"/>
            <a:ext cx="907200" cy="626700"/>
          </a:xfrm>
          <a:prstGeom prst="ellipse">
            <a:avLst/>
          </a:prstGeom>
          <a:noFill/>
          <a:ln w="57150" cap="flat" cmpd="sng">
            <a:solidFill>
              <a:srgbClr val="F5000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3" name="Google Shape;283;p36"/>
          <p:cNvSpPr/>
          <p:nvPr/>
        </p:nvSpPr>
        <p:spPr>
          <a:xfrm>
            <a:off x="4166144" y="6035133"/>
            <a:ext cx="907200" cy="626700"/>
          </a:xfrm>
          <a:prstGeom prst="ellipse">
            <a:avLst/>
          </a:prstGeom>
          <a:noFill/>
          <a:ln w="57150" cap="flat" cmpd="sng">
            <a:solidFill>
              <a:srgbClr val="F5000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4" name="Google Shape;284;p36"/>
          <p:cNvSpPr/>
          <p:nvPr/>
        </p:nvSpPr>
        <p:spPr>
          <a:xfrm>
            <a:off x="7477500" y="5489898"/>
            <a:ext cx="907200" cy="626700"/>
          </a:xfrm>
          <a:prstGeom prst="ellipse">
            <a:avLst/>
          </a:prstGeom>
          <a:noFill/>
          <a:ln w="57150" cap="flat" cmpd="sng">
            <a:solidFill>
              <a:srgbClr val="F5000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5" name="Google Shape;285;p36"/>
          <p:cNvSpPr txBox="1"/>
          <p:nvPr/>
        </p:nvSpPr>
        <p:spPr>
          <a:xfrm>
            <a:off x="490076" y="1281236"/>
            <a:ext cx="11318400" cy="9234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La Lotería de Boyacá </a:t>
            </a:r>
            <a:r>
              <a:rPr lang="en" sz="1800" b="0" i="0" u="none" strike="noStrike" cap="none">
                <a:solidFill>
                  <a:srgbClr val="000000"/>
                </a:solidFill>
                <a:latin typeface="Arial"/>
                <a:ea typeface="Arial"/>
                <a:cs typeface="Arial"/>
                <a:sym typeface="Arial"/>
              </a:rPr>
              <a:t>capitaliza el </a:t>
            </a:r>
            <a:r>
              <a:rPr lang="en" sz="1800" b="1" i="0" u="none" strike="noStrike" cap="none">
                <a:solidFill>
                  <a:srgbClr val="000000"/>
                </a:solidFill>
                <a:latin typeface="Arial"/>
                <a:ea typeface="Arial"/>
                <a:cs typeface="Arial"/>
                <a:sym typeface="Arial"/>
              </a:rPr>
              <a:t>regionalismo y sus activaciones</a:t>
            </a:r>
            <a:r>
              <a:rPr lang="en" sz="1800" b="0" i="0" u="none" strike="noStrike" cap="none">
                <a:solidFill>
                  <a:srgbClr val="000000"/>
                </a:solidFill>
                <a:latin typeface="Arial"/>
                <a:ea typeface="Arial"/>
                <a:cs typeface="Arial"/>
                <a:sym typeface="Arial"/>
              </a:rPr>
              <a:t> en los diferentes municipios del departamento, para aumentar con ellos la interacción, los alcances y el posicionamiento en redes. Además, apoyan sus publicaciones multimedia con </a:t>
            </a:r>
            <a:r>
              <a:rPr lang="en" sz="1800" b="1" i="0" u="none" strike="noStrike" cap="none">
                <a:solidFill>
                  <a:srgbClr val="000000"/>
                </a:solidFill>
                <a:latin typeface="Arial"/>
                <a:ea typeface="Arial"/>
                <a:cs typeface="Arial"/>
                <a:sym typeface="Arial"/>
              </a:rPr>
              <a:t>pauta para aumentar su alcance.</a:t>
            </a:r>
            <a:endParaRPr sz="1800" b="1" i="0" u="none" strike="noStrike" cap="none">
              <a:solidFill>
                <a:srgbClr val="000000"/>
              </a:solidFill>
              <a:latin typeface="Arial"/>
              <a:ea typeface="Arial"/>
              <a:cs typeface="Arial"/>
              <a:sym typeface="Arial"/>
            </a:endParaRPr>
          </a:p>
        </p:txBody>
      </p:sp>
      <p:sp>
        <p:nvSpPr>
          <p:cNvPr id="286" name="Google Shape;286;p36"/>
          <p:cNvSpPr txBox="1">
            <a:spLocks noGrp="1"/>
          </p:cNvSpPr>
          <p:nvPr>
            <p:ph type="body" idx="1"/>
          </p:nvPr>
        </p:nvSpPr>
        <p:spPr>
          <a:xfrm>
            <a:off x="3024575" y="333100"/>
            <a:ext cx="6276000" cy="68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a:t>La importancia de las interacciones</a:t>
            </a:r>
            <a:endParaRPr/>
          </a:p>
          <a:p>
            <a:pPr marL="0" lvl="0" indent="0" algn="ctr" rtl="0">
              <a:lnSpc>
                <a:spcPct val="100000"/>
              </a:lnSpc>
              <a:spcBef>
                <a:spcPts val="0"/>
              </a:spcBef>
              <a:spcAft>
                <a:spcPts val="0"/>
              </a:spcAft>
              <a:buClr>
                <a:schemeClr val="dk1"/>
              </a:buClr>
              <a:buSzPts val="2800"/>
              <a:buFont typeface="Arial"/>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7"/>
          <p:cNvSpPr txBox="1">
            <a:spLocks noGrp="1"/>
          </p:cNvSpPr>
          <p:nvPr>
            <p:ph type="body" idx="1"/>
          </p:nvPr>
        </p:nvSpPr>
        <p:spPr>
          <a:xfrm>
            <a:off x="3024575" y="333100"/>
            <a:ext cx="3032700" cy="68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a:t>Análisis</a:t>
            </a:r>
            <a:endParaRPr/>
          </a:p>
          <a:p>
            <a:pPr marL="0" lvl="0" indent="0" algn="ctr" rtl="0">
              <a:lnSpc>
                <a:spcPct val="100000"/>
              </a:lnSpc>
              <a:spcBef>
                <a:spcPts val="0"/>
              </a:spcBef>
              <a:spcAft>
                <a:spcPts val="0"/>
              </a:spcAft>
              <a:buClr>
                <a:schemeClr val="dk1"/>
              </a:buClr>
              <a:buSzPts val="2800"/>
              <a:buFont typeface="Arial"/>
              <a:buNone/>
            </a:pPr>
            <a:endParaRPr/>
          </a:p>
        </p:txBody>
      </p:sp>
      <p:sp>
        <p:nvSpPr>
          <p:cNvPr id="292" name="Google Shape;292;p37"/>
          <p:cNvSpPr txBox="1">
            <a:spLocks noGrp="1"/>
          </p:cNvSpPr>
          <p:nvPr>
            <p:ph type="body" idx="1"/>
          </p:nvPr>
        </p:nvSpPr>
        <p:spPr>
          <a:xfrm>
            <a:off x="611575" y="1373625"/>
            <a:ext cx="10852200" cy="4918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b="1"/>
              <a:t>Nuestras conclusiones:</a:t>
            </a:r>
            <a:endParaRPr b="1"/>
          </a:p>
          <a:p>
            <a:pPr marL="0" lvl="0" indent="0" algn="l" rtl="0">
              <a:lnSpc>
                <a:spcPct val="100000"/>
              </a:lnSpc>
              <a:spcBef>
                <a:spcPts val="0"/>
              </a:spcBef>
              <a:spcAft>
                <a:spcPts val="0"/>
              </a:spcAft>
              <a:buClr>
                <a:schemeClr val="dk1"/>
              </a:buClr>
              <a:buSzPts val="2800"/>
              <a:buFont typeface="Arial"/>
              <a:buNone/>
            </a:pPr>
            <a:r>
              <a:rPr lang="en"/>
              <a:t>1.Hay unos resultados directamente proporcionales entre las regiones y las ventas de su Lotería, con excepción de Bogotá. </a:t>
            </a:r>
            <a:endParaRPr/>
          </a:p>
          <a:p>
            <a:pPr marL="0" lvl="0" indent="0" algn="l" rtl="0">
              <a:lnSpc>
                <a:spcPct val="100000"/>
              </a:lnSpc>
              <a:spcBef>
                <a:spcPts val="0"/>
              </a:spcBef>
              <a:spcAft>
                <a:spcPts val="0"/>
              </a:spcAft>
              <a:buClr>
                <a:schemeClr val="dk1"/>
              </a:buClr>
              <a:buSzPts val="2800"/>
              <a:buFont typeface="Arial"/>
              <a:buNone/>
            </a:pPr>
            <a:r>
              <a:rPr lang="en" b="1"/>
              <a:t>2.Hay una oportunidad muy grande en la regionalización de la Lotería de Bogotá, ya que no hay una campaña ni un territorio de marca que hable de la falta de sentido de pertenencia de las personas que viven en la ciudad.</a:t>
            </a:r>
            <a:endParaRPr b="1"/>
          </a:p>
          <a:p>
            <a:pPr marL="0" lvl="0" indent="0" algn="l" rtl="0">
              <a:lnSpc>
                <a:spcPct val="100000"/>
              </a:lnSpc>
              <a:spcBef>
                <a:spcPts val="0"/>
              </a:spcBef>
              <a:spcAft>
                <a:spcPts val="0"/>
              </a:spcAft>
              <a:buClr>
                <a:schemeClr val="dk1"/>
              </a:buClr>
              <a:buSzPts val="2800"/>
              <a:buFont typeface="Arial"/>
              <a:buNone/>
            </a:pPr>
            <a:r>
              <a:rPr lang="en"/>
              <a:t>3.No hay acciones de fidelización.</a:t>
            </a:r>
            <a:endParaRPr/>
          </a:p>
          <a:p>
            <a:pPr marL="0" lvl="0" indent="0" algn="l" rtl="0">
              <a:lnSpc>
                <a:spcPct val="100000"/>
              </a:lnSpc>
              <a:spcBef>
                <a:spcPts val="0"/>
              </a:spcBef>
              <a:spcAft>
                <a:spcPts val="0"/>
              </a:spcAft>
              <a:buClr>
                <a:schemeClr val="dk1"/>
              </a:buClr>
              <a:buSzPts val="2800"/>
              <a:buFont typeface="Arial"/>
              <a:buNone/>
            </a:pPr>
            <a:r>
              <a:rPr lang="en"/>
              <a:t>4.Los juegos en línea apenas comienzan a incursionar en el país.</a:t>
            </a:r>
            <a:endParaRPr/>
          </a:p>
          <a:p>
            <a:pPr marL="0" lvl="0" indent="0" algn="l" rtl="0">
              <a:lnSpc>
                <a:spcPct val="100000"/>
              </a:lnSpc>
              <a:spcBef>
                <a:spcPts val="0"/>
              </a:spcBef>
              <a:spcAft>
                <a:spcPts val="0"/>
              </a:spcAft>
              <a:buClr>
                <a:schemeClr val="dk1"/>
              </a:buClr>
              <a:buSzPts val="1100"/>
              <a:buFont typeface="Arial"/>
              <a:buNone/>
            </a:pPr>
            <a:r>
              <a:rPr lang="en" sz="2400"/>
              <a:t>5. </a:t>
            </a:r>
            <a:r>
              <a:rPr lang="en"/>
              <a:t>En Bogotá La Lotería que más se vende es Medellín, seguida de Cundinamarca.</a:t>
            </a:r>
            <a:endParaRPr/>
          </a:p>
          <a:p>
            <a:pPr marL="0" lvl="0" indent="0" algn="l" rtl="0">
              <a:lnSpc>
                <a:spcPct val="100000"/>
              </a:lnSpc>
              <a:spcBef>
                <a:spcPts val="0"/>
              </a:spcBef>
              <a:spcAft>
                <a:spcPts val="0"/>
              </a:spcAft>
              <a:buClr>
                <a:schemeClr val="dk1"/>
              </a:buClr>
              <a:buSzPts val="2800"/>
              <a:buFont typeface="Arial"/>
              <a:buNone/>
            </a:pPr>
            <a:endParaRPr b="1"/>
          </a:p>
          <a:p>
            <a:pPr marL="0" lvl="0" indent="0" algn="ctr" rtl="0">
              <a:lnSpc>
                <a:spcPct val="100000"/>
              </a:lnSpc>
              <a:spcBef>
                <a:spcPts val="0"/>
              </a:spcBef>
              <a:spcAft>
                <a:spcPts val="0"/>
              </a:spcAft>
              <a:buClr>
                <a:schemeClr val="dk1"/>
              </a:buClr>
              <a:buSzPts val="2800"/>
              <a:buFont typeface="Arial"/>
              <a:buNone/>
            </a:pPr>
            <a:r>
              <a:rPr lang="en"/>
              <a:t>	</a:t>
            </a:r>
            <a:endParaRPr/>
          </a:p>
          <a:p>
            <a:pPr marL="0" lvl="0" indent="0" algn="ctr" rtl="0">
              <a:lnSpc>
                <a:spcPct val="100000"/>
              </a:lnSpc>
              <a:spcBef>
                <a:spcPts val="0"/>
              </a:spcBef>
              <a:spcAft>
                <a:spcPts val="0"/>
              </a:spcAft>
              <a:buClr>
                <a:schemeClr val="dk1"/>
              </a:buClr>
              <a:buSzPts val="2800"/>
              <a:buFont typeface="Arial"/>
              <a:buNone/>
            </a:pPr>
            <a:endParaRPr/>
          </a:p>
          <a:p>
            <a:pPr marL="0" lvl="0" indent="0" algn="ctr" rtl="0">
              <a:lnSpc>
                <a:spcPct val="100000"/>
              </a:lnSpc>
              <a:spcBef>
                <a:spcPts val="0"/>
              </a:spcBef>
              <a:spcAft>
                <a:spcPts val="0"/>
              </a:spcAft>
              <a:buClr>
                <a:schemeClr val="dk1"/>
              </a:buClr>
              <a:buSzPts val="2800"/>
              <a:buFont typeface="Arial"/>
              <a:buNone/>
            </a:pPr>
            <a:endParaRPr/>
          </a:p>
          <a:p>
            <a:pPr marL="0" lvl="0" indent="0" algn="ctr" rtl="0">
              <a:lnSpc>
                <a:spcPct val="100000"/>
              </a:lnSpc>
              <a:spcBef>
                <a:spcPts val="0"/>
              </a:spcBef>
              <a:spcAft>
                <a:spcPts val="0"/>
              </a:spcAft>
              <a:buClr>
                <a:schemeClr val="dk1"/>
              </a:buClr>
              <a:buSzPts val="2800"/>
              <a:buFont typeface="Arial"/>
              <a:buNone/>
            </a:pPr>
            <a:endParaRPr/>
          </a:p>
        </p:txBody>
      </p:sp>
      <p:sp>
        <p:nvSpPr>
          <p:cNvPr id="293" name="Google Shape;293;p37"/>
          <p:cNvSpPr/>
          <p:nvPr/>
        </p:nvSpPr>
        <p:spPr>
          <a:xfrm>
            <a:off x="-8124" y="333092"/>
            <a:ext cx="3032700" cy="689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La categoría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8"/>
          <p:cNvSpPr/>
          <p:nvPr/>
        </p:nvSpPr>
        <p:spPr>
          <a:xfrm>
            <a:off x="1" y="333092"/>
            <a:ext cx="3032700" cy="6894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rgbClr val="FFFFFF"/>
                </a:solidFill>
                <a:latin typeface="Calibri"/>
                <a:ea typeface="Calibri"/>
                <a:cs typeface="Calibri"/>
                <a:sym typeface="Calibri"/>
              </a:rPr>
              <a:t>El consumidor</a:t>
            </a:r>
            <a:endParaRPr sz="1400" b="0" i="0" u="none" strike="noStrike" cap="none">
              <a:solidFill>
                <a:srgbClr val="FFFFFF"/>
              </a:solidFill>
              <a:latin typeface="Arial"/>
              <a:ea typeface="Arial"/>
              <a:cs typeface="Arial"/>
              <a:sym typeface="Arial"/>
            </a:endParaRPr>
          </a:p>
        </p:txBody>
      </p:sp>
      <p:sp>
        <p:nvSpPr>
          <p:cNvPr id="299" name="Google Shape;299;p38"/>
          <p:cNvSpPr txBox="1">
            <a:spLocks noGrp="1"/>
          </p:cNvSpPr>
          <p:nvPr>
            <p:ph type="body" idx="1"/>
          </p:nvPr>
        </p:nvSpPr>
        <p:spPr>
          <a:xfrm>
            <a:off x="780750" y="1411925"/>
            <a:ext cx="10515600" cy="4351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800"/>
              <a:buFont typeface="Arial"/>
              <a:buNone/>
            </a:pPr>
            <a:r>
              <a:rPr lang="en" sz="5000" b="1">
                <a:solidFill>
                  <a:srgbClr val="FF0000"/>
                </a:solidFill>
              </a:rPr>
              <a:t>¿Cuál es el perfil del jugador colombiano?</a:t>
            </a:r>
            <a:endParaRPr sz="5000" b="1" i="0" u="none" strike="noStrike" cap="none">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9"/>
          <p:cNvSpPr/>
          <p:nvPr/>
        </p:nvSpPr>
        <p:spPr>
          <a:xfrm>
            <a:off x="1" y="333092"/>
            <a:ext cx="3032700" cy="689400"/>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rgbClr val="000000"/>
                </a:solidFill>
                <a:latin typeface="Calibri"/>
                <a:ea typeface="Calibri"/>
                <a:cs typeface="Calibri"/>
                <a:sym typeface="Calibri"/>
              </a:rPr>
              <a:t>El consumidor</a:t>
            </a:r>
            <a:endParaRPr sz="1400" b="0" i="0" u="none" strike="noStrike" cap="none">
              <a:solidFill>
                <a:srgbClr val="000000"/>
              </a:solidFill>
              <a:latin typeface="Arial"/>
              <a:ea typeface="Arial"/>
              <a:cs typeface="Arial"/>
              <a:sym typeface="Arial"/>
            </a:endParaRPr>
          </a:p>
        </p:txBody>
      </p:sp>
      <p:sp>
        <p:nvSpPr>
          <p:cNvPr id="305" name="Google Shape;305;p39"/>
          <p:cNvSpPr txBox="1">
            <a:spLocks noGrp="1"/>
          </p:cNvSpPr>
          <p:nvPr>
            <p:ph type="body" idx="1"/>
          </p:nvPr>
        </p:nvSpPr>
        <p:spPr>
          <a:xfrm>
            <a:off x="3024575" y="333100"/>
            <a:ext cx="6276000" cy="68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a:t>Perfil del jugador Colombiano</a:t>
            </a:r>
            <a:endParaRPr/>
          </a:p>
          <a:p>
            <a:pPr marL="0" lvl="0" indent="0" algn="ctr" rtl="0">
              <a:lnSpc>
                <a:spcPct val="100000"/>
              </a:lnSpc>
              <a:spcBef>
                <a:spcPts val="0"/>
              </a:spcBef>
              <a:spcAft>
                <a:spcPts val="0"/>
              </a:spcAft>
              <a:buClr>
                <a:schemeClr val="dk1"/>
              </a:buClr>
              <a:buSzPts val="2800"/>
              <a:buFont typeface="Arial"/>
              <a:buNone/>
            </a:pPr>
            <a:endParaRPr/>
          </a:p>
        </p:txBody>
      </p:sp>
      <p:pic>
        <p:nvPicPr>
          <p:cNvPr id="306" name="Google Shape;306;p39"/>
          <p:cNvPicPr preferRelativeResize="0"/>
          <p:nvPr/>
        </p:nvPicPr>
        <p:blipFill rotWithShape="1">
          <a:blip r:embed="rId3">
            <a:alphaModFix/>
          </a:blip>
          <a:srcRect/>
          <a:stretch/>
        </p:blipFill>
        <p:spPr>
          <a:xfrm>
            <a:off x="152400" y="1174892"/>
            <a:ext cx="3076575" cy="819150"/>
          </a:xfrm>
          <a:prstGeom prst="rect">
            <a:avLst/>
          </a:prstGeom>
          <a:noFill/>
          <a:ln>
            <a:noFill/>
          </a:ln>
        </p:spPr>
      </p:pic>
      <p:pic>
        <p:nvPicPr>
          <p:cNvPr id="307" name="Google Shape;307;p39"/>
          <p:cNvPicPr preferRelativeResize="0"/>
          <p:nvPr/>
        </p:nvPicPr>
        <p:blipFill rotWithShape="1">
          <a:blip r:embed="rId4">
            <a:alphaModFix/>
          </a:blip>
          <a:srcRect/>
          <a:stretch/>
        </p:blipFill>
        <p:spPr>
          <a:xfrm>
            <a:off x="152400" y="2146442"/>
            <a:ext cx="3086100" cy="1838325"/>
          </a:xfrm>
          <a:prstGeom prst="rect">
            <a:avLst/>
          </a:prstGeom>
          <a:noFill/>
          <a:ln>
            <a:noFill/>
          </a:ln>
        </p:spPr>
      </p:pic>
      <p:pic>
        <p:nvPicPr>
          <p:cNvPr id="308" name="Google Shape;308;p39"/>
          <p:cNvPicPr preferRelativeResize="0"/>
          <p:nvPr/>
        </p:nvPicPr>
        <p:blipFill rotWithShape="1">
          <a:blip r:embed="rId5">
            <a:alphaModFix/>
          </a:blip>
          <a:srcRect/>
          <a:stretch/>
        </p:blipFill>
        <p:spPr>
          <a:xfrm>
            <a:off x="3924300" y="1174892"/>
            <a:ext cx="3086100" cy="1943100"/>
          </a:xfrm>
          <a:prstGeom prst="rect">
            <a:avLst/>
          </a:prstGeom>
          <a:noFill/>
          <a:ln>
            <a:noFill/>
          </a:ln>
        </p:spPr>
      </p:pic>
      <p:pic>
        <p:nvPicPr>
          <p:cNvPr id="309" name="Google Shape;309;p39"/>
          <p:cNvPicPr preferRelativeResize="0"/>
          <p:nvPr/>
        </p:nvPicPr>
        <p:blipFill rotWithShape="1">
          <a:blip r:embed="rId6">
            <a:alphaModFix/>
          </a:blip>
          <a:srcRect/>
          <a:stretch/>
        </p:blipFill>
        <p:spPr>
          <a:xfrm>
            <a:off x="152400" y="4137167"/>
            <a:ext cx="3095625" cy="1657350"/>
          </a:xfrm>
          <a:prstGeom prst="rect">
            <a:avLst/>
          </a:prstGeom>
          <a:noFill/>
          <a:ln>
            <a:noFill/>
          </a:ln>
        </p:spPr>
      </p:pic>
      <p:pic>
        <p:nvPicPr>
          <p:cNvPr id="310" name="Google Shape;310;p39"/>
          <p:cNvPicPr preferRelativeResize="0"/>
          <p:nvPr/>
        </p:nvPicPr>
        <p:blipFill rotWithShape="1">
          <a:blip r:embed="rId7">
            <a:alphaModFix/>
          </a:blip>
          <a:srcRect/>
          <a:stretch/>
        </p:blipFill>
        <p:spPr>
          <a:xfrm>
            <a:off x="3933825" y="3270392"/>
            <a:ext cx="3143250" cy="2276475"/>
          </a:xfrm>
          <a:prstGeom prst="rect">
            <a:avLst/>
          </a:prstGeom>
          <a:noFill/>
          <a:ln>
            <a:noFill/>
          </a:ln>
        </p:spPr>
      </p:pic>
      <p:pic>
        <p:nvPicPr>
          <p:cNvPr id="311" name="Google Shape;311;p39"/>
          <p:cNvPicPr preferRelativeResize="0"/>
          <p:nvPr/>
        </p:nvPicPr>
        <p:blipFill rotWithShape="1">
          <a:blip r:embed="rId8">
            <a:alphaModFix/>
          </a:blip>
          <a:srcRect/>
          <a:stretch/>
        </p:blipFill>
        <p:spPr>
          <a:xfrm>
            <a:off x="7661275" y="2038492"/>
            <a:ext cx="3133725" cy="2476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0"/>
          <p:cNvSpPr/>
          <p:nvPr/>
        </p:nvSpPr>
        <p:spPr>
          <a:xfrm>
            <a:off x="1" y="333092"/>
            <a:ext cx="3032700" cy="689400"/>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rgbClr val="000000"/>
                </a:solidFill>
                <a:latin typeface="Calibri"/>
                <a:ea typeface="Calibri"/>
                <a:cs typeface="Calibri"/>
                <a:sym typeface="Calibri"/>
              </a:rPr>
              <a:t>El consumidor</a:t>
            </a:r>
            <a:endParaRPr sz="1400" b="0" i="0" u="none" strike="noStrike" cap="none">
              <a:solidFill>
                <a:srgbClr val="000000"/>
              </a:solidFill>
              <a:latin typeface="Arial"/>
              <a:ea typeface="Arial"/>
              <a:cs typeface="Arial"/>
              <a:sym typeface="Arial"/>
            </a:endParaRPr>
          </a:p>
        </p:txBody>
      </p:sp>
      <p:sp>
        <p:nvSpPr>
          <p:cNvPr id="317" name="Google Shape;317;p40"/>
          <p:cNvSpPr txBox="1">
            <a:spLocks noGrp="1"/>
          </p:cNvSpPr>
          <p:nvPr>
            <p:ph type="body" idx="1"/>
          </p:nvPr>
        </p:nvSpPr>
        <p:spPr>
          <a:xfrm>
            <a:off x="3024575" y="333100"/>
            <a:ext cx="6276000" cy="68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a:t>Perfil del jugador Colombiano</a:t>
            </a:r>
            <a:endParaRPr/>
          </a:p>
          <a:p>
            <a:pPr marL="0" lvl="0" indent="0" algn="ctr" rtl="0">
              <a:lnSpc>
                <a:spcPct val="100000"/>
              </a:lnSpc>
              <a:spcBef>
                <a:spcPts val="0"/>
              </a:spcBef>
              <a:spcAft>
                <a:spcPts val="0"/>
              </a:spcAft>
              <a:buClr>
                <a:schemeClr val="dk1"/>
              </a:buClr>
              <a:buSzPts val="2800"/>
              <a:buFont typeface="Arial"/>
              <a:buNone/>
            </a:pPr>
            <a:endParaRPr/>
          </a:p>
        </p:txBody>
      </p:sp>
      <p:pic>
        <p:nvPicPr>
          <p:cNvPr id="318" name="Google Shape;318;p40"/>
          <p:cNvPicPr preferRelativeResize="0"/>
          <p:nvPr/>
        </p:nvPicPr>
        <p:blipFill rotWithShape="1">
          <a:blip r:embed="rId3">
            <a:alphaModFix/>
          </a:blip>
          <a:srcRect/>
          <a:stretch/>
        </p:blipFill>
        <p:spPr>
          <a:xfrm>
            <a:off x="214000" y="1213001"/>
            <a:ext cx="2752725" cy="3191800"/>
          </a:xfrm>
          <a:prstGeom prst="rect">
            <a:avLst/>
          </a:prstGeom>
          <a:noFill/>
          <a:ln>
            <a:noFill/>
          </a:ln>
        </p:spPr>
      </p:pic>
      <p:pic>
        <p:nvPicPr>
          <p:cNvPr id="319" name="Google Shape;319;p40"/>
          <p:cNvPicPr preferRelativeResize="0"/>
          <p:nvPr/>
        </p:nvPicPr>
        <p:blipFill rotWithShape="1">
          <a:blip r:embed="rId4">
            <a:alphaModFix/>
          </a:blip>
          <a:srcRect/>
          <a:stretch/>
        </p:blipFill>
        <p:spPr>
          <a:xfrm>
            <a:off x="3576325" y="1174892"/>
            <a:ext cx="3076575" cy="4762500"/>
          </a:xfrm>
          <a:prstGeom prst="rect">
            <a:avLst/>
          </a:prstGeom>
          <a:noFill/>
          <a:ln>
            <a:noFill/>
          </a:ln>
        </p:spPr>
      </p:pic>
      <p:pic>
        <p:nvPicPr>
          <p:cNvPr id="320" name="Google Shape;320;p40"/>
          <p:cNvPicPr preferRelativeResize="0"/>
          <p:nvPr/>
        </p:nvPicPr>
        <p:blipFill rotWithShape="1">
          <a:blip r:embed="rId5">
            <a:alphaModFix/>
          </a:blip>
          <a:srcRect/>
          <a:stretch/>
        </p:blipFill>
        <p:spPr>
          <a:xfrm>
            <a:off x="7186300" y="1174892"/>
            <a:ext cx="3095625" cy="4267200"/>
          </a:xfrm>
          <a:prstGeom prst="rect">
            <a:avLst/>
          </a:prstGeom>
          <a:noFill/>
          <a:ln>
            <a:noFill/>
          </a:ln>
        </p:spPr>
      </p:pic>
      <p:sp>
        <p:nvSpPr>
          <p:cNvPr id="321" name="Google Shape;321;p40"/>
          <p:cNvSpPr txBox="1"/>
          <p:nvPr/>
        </p:nvSpPr>
        <p:spPr>
          <a:xfrm>
            <a:off x="5807575" y="6110600"/>
            <a:ext cx="6221700" cy="495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2800"/>
              <a:buFont typeface="Arial"/>
              <a:buNone/>
            </a:pPr>
            <a:r>
              <a:rPr lang="en" sz="2400" b="0" i="0" u="none" strike="noStrike" cap="none">
                <a:solidFill>
                  <a:schemeClr val="dk1"/>
                </a:solidFill>
                <a:latin typeface="Calibri"/>
                <a:ea typeface="Calibri"/>
                <a:cs typeface="Calibri"/>
                <a:sym typeface="Calibri"/>
              </a:rPr>
              <a:t>Estudio de mercado COLJUEGOS 2015.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body" idx="1"/>
          </p:nvPr>
        </p:nvSpPr>
        <p:spPr>
          <a:xfrm>
            <a:off x="764421" y="1656853"/>
            <a:ext cx="11122779" cy="435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a:t>Cuantitativos</a:t>
            </a:r>
            <a:endParaRPr/>
          </a:p>
          <a:p>
            <a:pPr marL="0" lvl="0" indent="0" algn="l" rtl="0">
              <a:lnSpc>
                <a:spcPct val="100000"/>
              </a:lnSpc>
              <a:spcBef>
                <a:spcPts val="0"/>
              </a:spcBef>
              <a:spcAft>
                <a:spcPts val="0"/>
              </a:spcAft>
              <a:buSzPts val="2800"/>
              <a:buNone/>
            </a:pPr>
            <a:r>
              <a:rPr lang="en" sz="2400"/>
              <a:t>-Aumentar el tráfico al sitio web</a:t>
            </a:r>
            <a:endParaRPr/>
          </a:p>
          <a:p>
            <a:pPr marL="0" lvl="0" indent="0" algn="l" rtl="0">
              <a:lnSpc>
                <a:spcPct val="100000"/>
              </a:lnSpc>
              <a:spcBef>
                <a:spcPts val="0"/>
              </a:spcBef>
              <a:spcAft>
                <a:spcPts val="0"/>
              </a:spcAft>
              <a:buSzPts val="2800"/>
              <a:buNone/>
            </a:pPr>
            <a:r>
              <a:rPr lang="en" sz="2400"/>
              <a:t>-Aumentar el porcentaje de usuarios que compran Lotería en línea</a:t>
            </a:r>
            <a:endParaRPr/>
          </a:p>
          <a:p>
            <a:pPr marL="0" lvl="0" indent="0" algn="l" rtl="0">
              <a:lnSpc>
                <a:spcPct val="100000"/>
              </a:lnSpc>
              <a:spcBef>
                <a:spcPts val="0"/>
              </a:spcBef>
              <a:spcAft>
                <a:spcPts val="0"/>
              </a:spcAft>
              <a:buSzPts val="2800"/>
              <a:buNone/>
            </a:pPr>
            <a:r>
              <a:rPr lang="en" sz="2400"/>
              <a:t>-Aumentar las ventas de lotería a través del canal digital</a:t>
            </a:r>
            <a:endParaRPr/>
          </a:p>
          <a:p>
            <a:pPr marL="0" lvl="0" indent="0" algn="l" rtl="0">
              <a:lnSpc>
                <a:spcPct val="100000"/>
              </a:lnSpc>
              <a:spcBef>
                <a:spcPts val="0"/>
              </a:spcBef>
              <a:spcAft>
                <a:spcPts val="0"/>
              </a:spcAft>
              <a:buSzPts val="2800"/>
              <a:buNone/>
            </a:pPr>
            <a:endParaRPr sz="2400"/>
          </a:p>
          <a:p>
            <a:pPr marL="0" lvl="0" indent="0" algn="l" rtl="0">
              <a:lnSpc>
                <a:spcPct val="100000"/>
              </a:lnSpc>
              <a:spcBef>
                <a:spcPts val="0"/>
              </a:spcBef>
              <a:spcAft>
                <a:spcPts val="0"/>
              </a:spcAft>
              <a:buClr>
                <a:schemeClr val="dk1"/>
              </a:buClr>
              <a:buSzPts val="2800"/>
              <a:buFont typeface="Arial"/>
              <a:buNone/>
            </a:pPr>
            <a:r>
              <a:rPr lang="en" sz="2400" b="1"/>
              <a:t>Cualitativos</a:t>
            </a:r>
            <a:endParaRPr sz="2400" b="1"/>
          </a:p>
          <a:p>
            <a:pPr marL="0" lvl="0" indent="0" algn="l" rtl="0">
              <a:lnSpc>
                <a:spcPct val="100000"/>
              </a:lnSpc>
              <a:spcBef>
                <a:spcPts val="0"/>
              </a:spcBef>
              <a:spcAft>
                <a:spcPts val="0"/>
              </a:spcAft>
              <a:buClr>
                <a:schemeClr val="dk1"/>
              </a:buClr>
              <a:buSzPts val="2800"/>
              <a:buFont typeface="Arial"/>
              <a:buNone/>
            </a:pPr>
            <a:r>
              <a:rPr lang="en" sz="2400"/>
              <a:t>1. Dar a conocer el Nuevo Plan de Premios</a:t>
            </a:r>
            <a:endParaRPr sz="2400"/>
          </a:p>
          <a:p>
            <a:pPr marL="0" lvl="0" indent="0" algn="l" rtl="0">
              <a:lnSpc>
                <a:spcPct val="100000"/>
              </a:lnSpc>
              <a:spcBef>
                <a:spcPts val="0"/>
              </a:spcBef>
              <a:spcAft>
                <a:spcPts val="0"/>
              </a:spcAft>
              <a:buClr>
                <a:schemeClr val="dk1"/>
              </a:buClr>
              <a:buSzPts val="2800"/>
              <a:buFont typeface="Arial"/>
              <a:buNone/>
            </a:pPr>
            <a:r>
              <a:rPr lang="en" sz="2400"/>
              <a:t>2. Implementar acciones de fidelización de compradores OnLine</a:t>
            </a:r>
            <a:endParaRPr sz="2400"/>
          </a:p>
          <a:p>
            <a:pPr marL="0" lvl="0" indent="0" algn="l" rtl="0">
              <a:lnSpc>
                <a:spcPct val="100000"/>
              </a:lnSpc>
              <a:spcBef>
                <a:spcPts val="0"/>
              </a:spcBef>
              <a:spcAft>
                <a:spcPts val="0"/>
              </a:spcAft>
              <a:buClr>
                <a:schemeClr val="dk1"/>
              </a:buClr>
              <a:buSzPts val="2800"/>
              <a:buFont typeface="Arial"/>
              <a:buNone/>
            </a:pPr>
            <a:r>
              <a:rPr lang="en" sz="2400"/>
              <a:t>3. Aumentar la visibilidad de la marca a través de campañas de alto impacto</a:t>
            </a:r>
            <a:endParaRPr sz="2400"/>
          </a:p>
          <a:p>
            <a:pPr marL="0" lvl="0" indent="0" algn="l" rtl="0">
              <a:lnSpc>
                <a:spcPct val="100000"/>
              </a:lnSpc>
              <a:spcBef>
                <a:spcPts val="0"/>
              </a:spcBef>
              <a:spcAft>
                <a:spcPts val="0"/>
              </a:spcAft>
              <a:buClr>
                <a:schemeClr val="dk1"/>
              </a:buClr>
              <a:buSzPts val="2800"/>
              <a:buFont typeface="Arial"/>
              <a:buNone/>
            </a:pPr>
            <a:r>
              <a:rPr lang="en" sz="2400"/>
              <a:t>4. Aumentar el número de registros de la base de datos actual, a través de diferentes acciones.</a:t>
            </a:r>
            <a:endParaRPr sz="2400"/>
          </a:p>
          <a:p>
            <a:pPr marL="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endParaRPr sz="2400"/>
          </a:p>
        </p:txBody>
      </p:sp>
      <p:sp>
        <p:nvSpPr>
          <p:cNvPr id="94" name="Google Shape;94;p14"/>
          <p:cNvSpPr/>
          <p:nvPr/>
        </p:nvSpPr>
        <p:spPr>
          <a:xfrm>
            <a:off x="0" y="362075"/>
            <a:ext cx="4302900"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Objetivos específicos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1"/>
          <p:cNvSpPr/>
          <p:nvPr/>
        </p:nvSpPr>
        <p:spPr>
          <a:xfrm>
            <a:off x="1" y="333092"/>
            <a:ext cx="3032700" cy="689400"/>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rgbClr val="000000"/>
                </a:solidFill>
                <a:latin typeface="Calibri"/>
                <a:ea typeface="Calibri"/>
                <a:cs typeface="Calibri"/>
                <a:sym typeface="Calibri"/>
              </a:rPr>
              <a:t>El consumidor</a:t>
            </a:r>
            <a:endParaRPr sz="1400" b="0" i="0" u="none" strike="noStrike" cap="none">
              <a:solidFill>
                <a:srgbClr val="000000"/>
              </a:solidFill>
              <a:latin typeface="Arial"/>
              <a:ea typeface="Arial"/>
              <a:cs typeface="Arial"/>
              <a:sym typeface="Arial"/>
            </a:endParaRPr>
          </a:p>
        </p:txBody>
      </p:sp>
      <p:sp>
        <p:nvSpPr>
          <p:cNvPr id="327" name="Google Shape;327;p41"/>
          <p:cNvSpPr txBox="1">
            <a:spLocks noGrp="1"/>
          </p:cNvSpPr>
          <p:nvPr>
            <p:ph type="body" idx="1"/>
          </p:nvPr>
        </p:nvSpPr>
        <p:spPr>
          <a:xfrm>
            <a:off x="780750" y="1411925"/>
            <a:ext cx="10515600" cy="4351200"/>
          </a:xfrm>
          <a:prstGeom prst="rect">
            <a:avLst/>
          </a:prstGeom>
          <a:noFill/>
          <a:ln>
            <a:noFill/>
          </a:ln>
        </p:spPr>
        <p:txBody>
          <a:bodyPr spcFirstLastPara="1" wrap="square" lIns="91425" tIns="91425" rIns="91425" bIns="91425" anchor="t" anchorCtr="0">
            <a:noAutofit/>
          </a:bodyPr>
          <a:lstStyle/>
          <a:p>
            <a:pPr marL="457200" marR="0" lvl="0" indent="-381000" algn="just" rtl="0">
              <a:lnSpc>
                <a:spcPct val="100000"/>
              </a:lnSpc>
              <a:spcBef>
                <a:spcPts val="0"/>
              </a:spcBef>
              <a:spcAft>
                <a:spcPts val="0"/>
              </a:spcAft>
              <a:buSzPts val="2400"/>
              <a:buChar char="-"/>
            </a:pPr>
            <a:r>
              <a:rPr lang="en" sz="2400"/>
              <a:t>Los juegos en línea no registran aún mayor participación de mercado (0,4 por ciento), pero </a:t>
            </a:r>
            <a:r>
              <a:rPr lang="en" sz="2400" b="1"/>
              <a:t>“es una tendencia creciente en la industria de los juegos de suerte y azar desde que Colombia se convirtió en el país pionero en reglamentarlos”.</a:t>
            </a:r>
            <a:endParaRPr sz="2400" b="1"/>
          </a:p>
          <a:p>
            <a:pPr marL="0" marR="0" lvl="0" indent="0" algn="just" rtl="0">
              <a:lnSpc>
                <a:spcPct val="100000"/>
              </a:lnSpc>
              <a:spcBef>
                <a:spcPts val="0"/>
              </a:spcBef>
              <a:spcAft>
                <a:spcPts val="0"/>
              </a:spcAft>
              <a:buClr>
                <a:schemeClr val="dk1"/>
              </a:buClr>
              <a:buSzPts val="2800"/>
              <a:buFont typeface="Arial"/>
              <a:buNone/>
            </a:pPr>
            <a:endParaRPr sz="2400"/>
          </a:p>
          <a:p>
            <a:pPr marL="457200" marR="0" lvl="0" indent="-381000" algn="l" rtl="0">
              <a:lnSpc>
                <a:spcPct val="100000"/>
              </a:lnSpc>
              <a:spcBef>
                <a:spcPts val="0"/>
              </a:spcBef>
              <a:spcAft>
                <a:spcPts val="0"/>
              </a:spcAft>
              <a:buSzPts val="2400"/>
              <a:buChar char="-"/>
            </a:pPr>
            <a:r>
              <a:rPr lang="en" sz="2400"/>
              <a:t>Por su lado, la plataforma </a:t>
            </a:r>
            <a:r>
              <a:rPr lang="en" sz="2400" b="1"/>
              <a:t>Wplay.co</a:t>
            </a:r>
            <a:r>
              <a:rPr lang="en" sz="2400"/>
              <a:t> llegó en sus cuatro primeros meses de funcionamiento a una facturación de 2.000 millones de pesos. Su meta es aportar el 50 por ciento de la cifra proyectada por el Gobierno en dicho tipo de apuestas. Entre julio y diciembre entregó premios por 67.000 millones de pesos, además de contabilizar 160.000 registros de usuarios; la meta es llegar al millón durante el 2018, cuando prevé que estará más desarrollado el sistema.</a:t>
            </a:r>
            <a:endParaRPr sz="2400"/>
          </a:p>
          <a:p>
            <a:pPr marL="0" marR="0" lvl="0" indent="0" algn="l" rtl="0">
              <a:lnSpc>
                <a:spcPct val="100000"/>
              </a:lnSpc>
              <a:spcBef>
                <a:spcPts val="0"/>
              </a:spcBef>
              <a:spcAft>
                <a:spcPts val="0"/>
              </a:spcAft>
              <a:buClr>
                <a:schemeClr val="dk1"/>
              </a:buClr>
              <a:buSzPts val="2800"/>
              <a:buFont typeface="Arial"/>
              <a:buNone/>
            </a:pPr>
            <a:endParaRPr sz="2400"/>
          </a:p>
          <a:p>
            <a:pPr marL="0" marR="0" lvl="0" indent="0" algn="r" rtl="0">
              <a:lnSpc>
                <a:spcPct val="100000"/>
              </a:lnSpc>
              <a:spcBef>
                <a:spcPts val="0"/>
              </a:spcBef>
              <a:spcAft>
                <a:spcPts val="0"/>
              </a:spcAft>
              <a:buClr>
                <a:schemeClr val="dk1"/>
              </a:buClr>
              <a:buSzPts val="2800"/>
              <a:buFont typeface="Arial"/>
              <a:buNone/>
            </a:pPr>
            <a:r>
              <a:rPr lang="en" sz="2400"/>
              <a:t>Estudio de mercado COLJUEGOS 2017.</a:t>
            </a:r>
            <a:endParaRPr sz="2400"/>
          </a:p>
        </p:txBody>
      </p:sp>
      <p:sp>
        <p:nvSpPr>
          <p:cNvPr id="328" name="Google Shape;328;p41"/>
          <p:cNvSpPr txBox="1">
            <a:spLocks noGrp="1"/>
          </p:cNvSpPr>
          <p:nvPr>
            <p:ph type="body" idx="1"/>
          </p:nvPr>
        </p:nvSpPr>
        <p:spPr>
          <a:xfrm>
            <a:off x="3024575" y="333100"/>
            <a:ext cx="6276000" cy="68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a:t>Juegos en línea</a:t>
            </a:r>
            <a:endParaRPr/>
          </a:p>
          <a:p>
            <a:pPr marL="0" lvl="0" indent="0" algn="ctr" rtl="0">
              <a:lnSpc>
                <a:spcPct val="100000"/>
              </a:lnSpc>
              <a:spcBef>
                <a:spcPts val="0"/>
              </a:spcBef>
              <a:spcAft>
                <a:spcPts val="0"/>
              </a:spcAft>
              <a:buClr>
                <a:schemeClr val="dk1"/>
              </a:buClr>
              <a:buSzPts val="2800"/>
              <a:buFont typeface="Arial"/>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2"/>
          <p:cNvSpPr/>
          <p:nvPr/>
        </p:nvSpPr>
        <p:spPr>
          <a:xfrm>
            <a:off x="1" y="333092"/>
            <a:ext cx="3032700" cy="689400"/>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rgbClr val="000000"/>
                </a:solidFill>
                <a:latin typeface="Calibri"/>
                <a:ea typeface="Calibri"/>
                <a:cs typeface="Calibri"/>
                <a:sym typeface="Calibri"/>
              </a:rPr>
              <a:t>El consumidor</a:t>
            </a:r>
            <a:endParaRPr sz="1400" b="0" i="0" u="none" strike="noStrike" cap="none">
              <a:solidFill>
                <a:srgbClr val="000000"/>
              </a:solidFill>
              <a:latin typeface="Arial"/>
              <a:ea typeface="Arial"/>
              <a:cs typeface="Arial"/>
              <a:sym typeface="Arial"/>
            </a:endParaRPr>
          </a:p>
        </p:txBody>
      </p:sp>
      <p:sp>
        <p:nvSpPr>
          <p:cNvPr id="334" name="Google Shape;334;p42"/>
          <p:cNvSpPr txBox="1">
            <a:spLocks noGrp="1"/>
          </p:cNvSpPr>
          <p:nvPr>
            <p:ph type="body" idx="1"/>
          </p:nvPr>
        </p:nvSpPr>
        <p:spPr>
          <a:xfrm>
            <a:off x="3405575" y="333100"/>
            <a:ext cx="6276000" cy="68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b="1"/>
              <a:t>Datos clave de lo que pasa en Bogotá</a:t>
            </a:r>
            <a:endParaRPr b="1"/>
          </a:p>
          <a:p>
            <a:pPr marL="0" lvl="0" indent="0" algn="ctr" rtl="0">
              <a:lnSpc>
                <a:spcPct val="100000"/>
              </a:lnSpc>
              <a:spcBef>
                <a:spcPts val="0"/>
              </a:spcBef>
              <a:spcAft>
                <a:spcPts val="0"/>
              </a:spcAft>
              <a:buClr>
                <a:schemeClr val="dk1"/>
              </a:buClr>
              <a:buSzPts val="2800"/>
              <a:buFont typeface="Arial"/>
              <a:buNone/>
            </a:pPr>
            <a:endParaRPr b="1"/>
          </a:p>
        </p:txBody>
      </p:sp>
      <p:sp>
        <p:nvSpPr>
          <p:cNvPr id="335" name="Google Shape;335;p42"/>
          <p:cNvSpPr txBox="1"/>
          <p:nvPr/>
        </p:nvSpPr>
        <p:spPr>
          <a:xfrm>
            <a:off x="457200" y="1118525"/>
            <a:ext cx="11269200" cy="128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Calibri"/>
                <a:ea typeface="Calibri"/>
                <a:cs typeface="Calibri"/>
                <a:sym typeface="Calibri"/>
              </a:rPr>
              <a:t>- Bogotá cuenta con un total de 8.081.000 habitantes. Colombia tiene 49.844.589</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Calibri"/>
                <a:ea typeface="Calibri"/>
                <a:cs typeface="Calibri"/>
                <a:sym typeface="Calibri"/>
              </a:rPr>
              <a:t>Lo que significa que </a:t>
            </a:r>
            <a:r>
              <a:rPr lang="en" sz="2400" b="1" i="0" u="none" strike="noStrike" cap="none">
                <a:solidFill>
                  <a:srgbClr val="000000"/>
                </a:solidFill>
                <a:latin typeface="Calibri"/>
                <a:ea typeface="Calibri"/>
                <a:cs typeface="Calibri"/>
                <a:sym typeface="Calibri"/>
              </a:rPr>
              <a:t>solo el 16,2% de las personas viven en Bogotá</a:t>
            </a: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Calibri"/>
                <a:ea typeface="Calibri"/>
                <a:cs typeface="Calibri"/>
                <a:sym typeface="Calibri"/>
              </a:rPr>
              <a:t>Fuente: Countrymeters.info</a:t>
            </a:r>
            <a:endParaRPr sz="2400" b="0" i="0" u="none" strike="noStrike" cap="none">
              <a:solidFill>
                <a:srgbClr val="000000"/>
              </a:solidFill>
              <a:latin typeface="Calibri"/>
              <a:ea typeface="Calibri"/>
              <a:cs typeface="Calibri"/>
              <a:sym typeface="Calibri"/>
            </a:endParaRPr>
          </a:p>
        </p:txBody>
      </p:sp>
      <p:sp>
        <p:nvSpPr>
          <p:cNvPr id="336" name="Google Shape;336;p42"/>
          <p:cNvSpPr txBox="1"/>
          <p:nvPr/>
        </p:nvSpPr>
        <p:spPr>
          <a:xfrm>
            <a:off x="497250" y="2479800"/>
            <a:ext cx="11349900" cy="170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Calibri"/>
                <a:ea typeface="Calibri"/>
                <a:cs typeface="Calibri"/>
                <a:sym typeface="Calibri"/>
              </a:rPr>
              <a:t>-</a:t>
            </a:r>
            <a:r>
              <a:rPr lang="en" sz="2400" b="1" i="0" u="none" strike="noStrike" cap="none">
                <a:solidFill>
                  <a:srgbClr val="000000"/>
                </a:solidFill>
                <a:latin typeface="Calibri"/>
                <a:ea typeface="Calibri"/>
                <a:cs typeface="Calibri"/>
                <a:sym typeface="Calibri"/>
              </a:rPr>
              <a:t>El 32% de las personas que viven en Bogotá son nacidos en otras ciudades o países. </a:t>
            </a:r>
            <a:r>
              <a:rPr lang="en" sz="2400" b="0" i="0" u="none" strike="noStrike" cap="none">
                <a:solidFill>
                  <a:srgbClr val="000000"/>
                </a:solidFill>
                <a:latin typeface="Calibri"/>
                <a:ea typeface="Calibri"/>
                <a:cs typeface="Calibri"/>
                <a:sym typeface="Calibri"/>
              </a:rPr>
              <a:t>En su mayoría vienen de</a:t>
            </a:r>
            <a:r>
              <a:rPr lang="en" sz="2400" b="0" i="0" u="none" strike="noStrike" cap="none">
                <a:solidFill>
                  <a:srgbClr val="000000"/>
                </a:solidFill>
                <a:latin typeface="Arial"/>
                <a:ea typeface="Arial"/>
                <a:cs typeface="Arial"/>
                <a:sym typeface="Arial"/>
              </a:rPr>
              <a:t> </a:t>
            </a:r>
            <a:r>
              <a:rPr lang="en" sz="2400" b="0" i="0" u="none" strike="noStrike" cap="none">
                <a:solidFill>
                  <a:schemeClr val="dk1"/>
                </a:solidFill>
                <a:highlight>
                  <a:srgbClr val="FFFFFF"/>
                </a:highlight>
                <a:latin typeface="Calibri"/>
                <a:ea typeface="Calibri"/>
                <a:cs typeface="Calibri"/>
                <a:sym typeface="Calibri"/>
              </a:rPr>
              <a:t>Barranquilla, Ibagué, Cali, Medellín, Cartagena, Bucaramanga, Villavicencio y Montería. Un 4% son extranjeros.</a:t>
            </a:r>
            <a:endParaRPr sz="2400" b="0" i="0" u="none" strike="noStrike" cap="none">
              <a:solidFill>
                <a:schemeClr val="dk1"/>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Calibri"/>
                <a:ea typeface="Calibri"/>
                <a:cs typeface="Calibri"/>
                <a:sym typeface="Calibri"/>
              </a:rPr>
              <a:t>Fuente www.elespectador.com</a:t>
            </a:r>
            <a:endParaRPr sz="2400" b="0" i="0" u="none" strike="noStrike" cap="none">
              <a:solidFill>
                <a:srgbClr val="000000"/>
              </a:solidFill>
              <a:latin typeface="Calibri"/>
              <a:ea typeface="Calibri"/>
              <a:cs typeface="Calibri"/>
              <a:sym typeface="Calibri"/>
            </a:endParaRPr>
          </a:p>
        </p:txBody>
      </p:sp>
      <p:sp>
        <p:nvSpPr>
          <p:cNvPr id="337" name="Google Shape;337;p42"/>
          <p:cNvSpPr txBox="1"/>
          <p:nvPr/>
        </p:nvSpPr>
        <p:spPr>
          <a:xfrm>
            <a:off x="497250" y="4232400"/>
            <a:ext cx="11349900" cy="170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Calibri"/>
                <a:ea typeface="Calibri"/>
                <a:cs typeface="Calibri"/>
                <a:sym typeface="Calibri"/>
              </a:rPr>
              <a:t>-Con la última actualización, Bogotá quedó con 7.025 manzanas con estrato 1; 15.727 con estrato 2; 12.056 con estrato 3; 2.439 con estrato 4; 1.038 con estrato 5 y 879 con estrato 6. </a:t>
            </a:r>
            <a:r>
              <a:rPr lang="en" sz="2400" b="1" i="0" u="none" strike="noStrike" cap="none">
                <a:solidFill>
                  <a:srgbClr val="000000"/>
                </a:solidFill>
                <a:latin typeface="Calibri"/>
                <a:ea typeface="Calibri"/>
                <a:cs typeface="Calibri"/>
                <a:sym typeface="Calibri"/>
              </a:rPr>
              <a:t>Siendo los estratos 2 y 3 los más predominantes.</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Calibri"/>
                <a:ea typeface="Calibri"/>
                <a:cs typeface="Calibri"/>
                <a:sym typeface="Calibri"/>
              </a:rPr>
              <a:t>Fuente: Alcaldía Mayor de Bogotá</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3"/>
          <p:cNvSpPr/>
          <p:nvPr/>
        </p:nvSpPr>
        <p:spPr>
          <a:xfrm>
            <a:off x="1" y="333092"/>
            <a:ext cx="3032700" cy="6894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rgbClr val="FFFFFF"/>
                </a:solidFill>
                <a:latin typeface="Calibri"/>
                <a:ea typeface="Calibri"/>
                <a:cs typeface="Calibri"/>
                <a:sym typeface="Calibri"/>
              </a:rPr>
              <a:t>En conclusión</a:t>
            </a:r>
            <a:endParaRPr sz="1400" b="0" i="0" u="none" strike="noStrike" cap="none">
              <a:solidFill>
                <a:srgbClr val="FFFFFF"/>
              </a:solidFill>
              <a:latin typeface="Arial"/>
              <a:ea typeface="Arial"/>
              <a:cs typeface="Arial"/>
              <a:sym typeface="Arial"/>
            </a:endParaRPr>
          </a:p>
        </p:txBody>
      </p:sp>
      <p:pic>
        <p:nvPicPr>
          <p:cNvPr id="343" name="Google Shape;343;p43"/>
          <p:cNvPicPr preferRelativeResize="0"/>
          <p:nvPr/>
        </p:nvPicPr>
        <p:blipFill rotWithShape="1">
          <a:blip r:embed="rId3">
            <a:alphaModFix/>
          </a:blip>
          <a:srcRect/>
          <a:stretch/>
        </p:blipFill>
        <p:spPr>
          <a:xfrm>
            <a:off x="1066800" y="1127667"/>
            <a:ext cx="2390775" cy="2190750"/>
          </a:xfrm>
          <a:prstGeom prst="rect">
            <a:avLst/>
          </a:prstGeom>
          <a:noFill/>
          <a:ln>
            <a:noFill/>
          </a:ln>
        </p:spPr>
      </p:pic>
      <p:pic>
        <p:nvPicPr>
          <p:cNvPr id="344" name="Google Shape;344;p43"/>
          <p:cNvPicPr preferRelativeResize="0"/>
          <p:nvPr/>
        </p:nvPicPr>
        <p:blipFill rotWithShape="1">
          <a:blip r:embed="rId4">
            <a:alphaModFix/>
          </a:blip>
          <a:srcRect/>
          <a:stretch/>
        </p:blipFill>
        <p:spPr>
          <a:xfrm>
            <a:off x="4328101" y="304800"/>
            <a:ext cx="38100" cy="4286250"/>
          </a:xfrm>
          <a:prstGeom prst="rect">
            <a:avLst/>
          </a:prstGeom>
          <a:noFill/>
          <a:ln>
            <a:noFill/>
          </a:ln>
        </p:spPr>
      </p:pic>
      <p:pic>
        <p:nvPicPr>
          <p:cNvPr id="345" name="Google Shape;345;p43"/>
          <p:cNvPicPr preferRelativeResize="0"/>
          <p:nvPr/>
        </p:nvPicPr>
        <p:blipFill rotWithShape="1">
          <a:blip r:embed="rId5">
            <a:alphaModFix/>
          </a:blip>
          <a:srcRect/>
          <a:stretch/>
        </p:blipFill>
        <p:spPr>
          <a:xfrm>
            <a:off x="5128201" y="1066800"/>
            <a:ext cx="2266950" cy="2028825"/>
          </a:xfrm>
          <a:prstGeom prst="rect">
            <a:avLst/>
          </a:prstGeom>
          <a:noFill/>
          <a:ln>
            <a:noFill/>
          </a:ln>
        </p:spPr>
      </p:pic>
      <p:pic>
        <p:nvPicPr>
          <p:cNvPr id="346" name="Google Shape;346;p43"/>
          <p:cNvPicPr preferRelativeResize="0"/>
          <p:nvPr/>
        </p:nvPicPr>
        <p:blipFill rotWithShape="1">
          <a:blip r:embed="rId4">
            <a:alphaModFix/>
          </a:blip>
          <a:srcRect/>
          <a:stretch/>
        </p:blipFill>
        <p:spPr>
          <a:xfrm>
            <a:off x="7985701" y="304800"/>
            <a:ext cx="38100" cy="4286250"/>
          </a:xfrm>
          <a:prstGeom prst="rect">
            <a:avLst/>
          </a:prstGeom>
          <a:noFill/>
          <a:ln>
            <a:noFill/>
          </a:ln>
        </p:spPr>
      </p:pic>
      <p:pic>
        <p:nvPicPr>
          <p:cNvPr id="347" name="Google Shape;347;p43"/>
          <p:cNvPicPr preferRelativeResize="0"/>
          <p:nvPr/>
        </p:nvPicPr>
        <p:blipFill rotWithShape="1">
          <a:blip r:embed="rId6">
            <a:alphaModFix/>
          </a:blip>
          <a:srcRect/>
          <a:stretch/>
        </p:blipFill>
        <p:spPr>
          <a:xfrm>
            <a:off x="8862001" y="899067"/>
            <a:ext cx="2171700" cy="2047875"/>
          </a:xfrm>
          <a:prstGeom prst="rect">
            <a:avLst/>
          </a:prstGeom>
          <a:noFill/>
          <a:ln>
            <a:noFill/>
          </a:ln>
        </p:spPr>
      </p:pic>
      <p:sp>
        <p:nvSpPr>
          <p:cNvPr id="348" name="Google Shape;348;p43"/>
          <p:cNvSpPr txBox="1"/>
          <p:nvPr/>
        </p:nvSpPr>
        <p:spPr>
          <a:xfrm>
            <a:off x="152400" y="3252125"/>
            <a:ext cx="4033500" cy="44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Las Loterías en el mundo son un negocio de tradición que necesita ENTRETENER, ATRAER y FIDELIZAR, empleando las historias, los sueños y el deseo de ganársela, inducido desde el Story Telling y los nuevos formatos que nos ofrecen los canales digitales.</a:t>
            </a:r>
            <a:endParaRPr sz="1800" b="0" i="0" u="none" strike="noStrike" cap="none">
              <a:solidFill>
                <a:srgbClr val="000000"/>
              </a:solidFill>
              <a:latin typeface="Calibri"/>
              <a:ea typeface="Calibri"/>
              <a:cs typeface="Calibri"/>
              <a:sym typeface="Calibri"/>
            </a:endParaRPr>
          </a:p>
        </p:txBody>
      </p:sp>
      <p:sp>
        <p:nvSpPr>
          <p:cNvPr id="349" name="Google Shape;349;p43"/>
          <p:cNvSpPr txBox="1"/>
          <p:nvPr/>
        </p:nvSpPr>
        <p:spPr>
          <a:xfrm>
            <a:off x="4419600" y="3023525"/>
            <a:ext cx="3500700" cy="44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La categoría en Colombia es plana, aburrida y llena de clichés (sueños y fantasías), sub utilizan el canal digital y apenas empieza a tener relevancia la compra en línea. REGIONALISMOS son una buena práctica que redundan el sentido de pertenencia; se debe EDUCAR y GENERAR CONFIANZA y mostrar la FACILIDAD a la hora de jugar.</a:t>
            </a:r>
            <a:endParaRPr sz="1800" b="0" i="0" u="none" strike="noStrike" cap="none">
              <a:solidFill>
                <a:srgbClr val="000000"/>
              </a:solidFill>
              <a:latin typeface="Calibri"/>
              <a:ea typeface="Calibri"/>
              <a:cs typeface="Calibri"/>
              <a:sym typeface="Calibri"/>
            </a:endParaRPr>
          </a:p>
        </p:txBody>
      </p:sp>
      <p:sp>
        <p:nvSpPr>
          <p:cNvPr id="350" name="Google Shape;350;p43"/>
          <p:cNvSpPr txBox="1"/>
          <p:nvPr/>
        </p:nvSpPr>
        <p:spPr>
          <a:xfrm>
            <a:off x="8305800" y="2871125"/>
            <a:ext cx="3500700" cy="44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Los colombianos apenas empiezan a explorar las ventajas de la LA VENTA EN LÍNEA; es clave jugar con el aspecto socio cultural para ganar potenciales compradores en donde no hay presencia de Loterías destacadas;  también debemos entender el JOURNEY para saber en dónde impactar y de qué forma hacerlo, y tener clara la oportunidad que existe si la marca le habla a todo aquel que vive de Bogotá y no le retribuye.</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4"/>
          <p:cNvSpPr txBox="1"/>
          <p:nvPr/>
        </p:nvSpPr>
        <p:spPr>
          <a:xfrm>
            <a:off x="1343325" y="1958975"/>
            <a:ext cx="9342600" cy="255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000000"/>
                </a:solidFill>
                <a:latin typeface="Calibri"/>
                <a:ea typeface="Calibri"/>
                <a:cs typeface="Calibri"/>
                <a:sym typeface="Calibri"/>
              </a:rPr>
              <a:t>NUESTRA ESTRATEGIA ES MOSTRAR A LA LOTERÍA DE BOGOTÁ COMO LA MARCA EMBAJADORA DE LAS PERSONAS QUE VIVEN EN LA CIUDAD CAPITAL, Y APROVECHAR LOS CANALES DIGITALES PARA PROMOVER EL JUEGO EN LÍNEA.</a:t>
            </a:r>
            <a:endParaRPr sz="3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5"/>
          <p:cNvSpPr txBox="1"/>
          <p:nvPr/>
        </p:nvSpPr>
        <p:spPr>
          <a:xfrm>
            <a:off x="1343325" y="1958975"/>
            <a:ext cx="9342600" cy="255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000000"/>
                </a:solidFill>
                <a:latin typeface="Calibri"/>
                <a:ea typeface="Calibri"/>
                <a:cs typeface="Calibri"/>
                <a:sym typeface="Calibri"/>
              </a:rPr>
              <a:t>Queremos que la marca LDB esté en el corazón de los Bogotanos cuando se habla de loterías, porque representa a su ciudad, porque es de todos y porque vela por el bienestar, la calidad de vida y la salud de todos los colombianos que viven en nuestra capital.</a:t>
            </a:r>
            <a:endParaRPr sz="3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6"/>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366" name="Google Shape;366;p46"/>
          <p:cNvSpPr/>
          <p:nvPr/>
        </p:nvSpPr>
        <p:spPr>
          <a:xfrm>
            <a:off x="3" y="362077"/>
            <a:ext cx="9258599" cy="689334"/>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00"/>
              <a:buFont typeface="Calibri"/>
              <a:buNone/>
            </a:pPr>
            <a:r>
              <a:rPr lang="en" sz="2400" b="1" i="0" u="none" strike="noStrike" cap="none">
                <a:solidFill>
                  <a:schemeClr val="lt1"/>
                </a:solidFill>
                <a:latin typeface="Calibri"/>
                <a:ea typeface="Calibri"/>
                <a:cs typeface="Calibri"/>
                <a:sym typeface="Calibri"/>
              </a:rPr>
              <a:t>1. Dar a conocer el NUEVO PLAN DE PREMIOS 2018-2019</a:t>
            </a:r>
            <a:endParaRPr sz="1100" b="0" i="0" u="none" strike="noStrike" cap="none">
              <a:solidFill>
                <a:srgbClr val="000000"/>
              </a:solidFill>
              <a:latin typeface="Arial"/>
              <a:ea typeface="Arial"/>
              <a:cs typeface="Arial"/>
              <a:sym typeface="Arial"/>
            </a:endParaRPr>
          </a:p>
        </p:txBody>
      </p:sp>
      <p:sp>
        <p:nvSpPr>
          <p:cNvPr id="367" name="Google Shape;367;p46"/>
          <p:cNvSpPr txBox="1"/>
          <p:nvPr/>
        </p:nvSpPr>
        <p:spPr>
          <a:xfrm>
            <a:off x="420600" y="1895700"/>
            <a:ext cx="5675400" cy="42777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Calibri"/>
              <a:buNone/>
            </a:pPr>
            <a:r>
              <a:rPr lang="en" sz="1600" b="0" i="0" u="none" strike="noStrike" cap="none">
                <a:solidFill>
                  <a:srgbClr val="000000"/>
                </a:solidFill>
                <a:latin typeface="Calibri"/>
                <a:ea typeface="Calibri"/>
                <a:cs typeface="Calibri"/>
                <a:sym typeface="Calibri"/>
              </a:rPr>
              <a:t>1. </a:t>
            </a:r>
            <a:r>
              <a:rPr lang="en" sz="1600" b="0" i="0" u="none" strike="noStrike" cap="none">
                <a:solidFill>
                  <a:schemeClr val="dk1"/>
                </a:solidFill>
                <a:latin typeface="Calibri"/>
                <a:ea typeface="Calibri"/>
                <a:cs typeface="Calibri"/>
                <a:sym typeface="Calibri"/>
              </a:rPr>
              <a:t> Implementar estrategias de </a:t>
            </a:r>
            <a:r>
              <a:rPr lang="en" sz="1600" b="0" i="0" u="none" strike="noStrike" cap="none">
                <a:solidFill>
                  <a:srgbClr val="CC4125"/>
                </a:solidFill>
                <a:latin typeface="Calibri"/>
                <a:ea typeface="Calibri"/>
                <a:cs typeface="Calibri"/>
                <a:sym typeface="Calibri"/>
              </a:rPr>
              <a:t>comunicación asertiva, </a:t>
            </a:r>
            <a:r>
              <a:rPr lang="en" sz="1600" b="0" i="0" u="none" strike="noStrike" cap="none">
                <a:solidFill>
                  <a:schemeClr val="dk1"/>
                </a:solidFill>
                <a:latin typeface="Calibri"/>
                <a:ea typeface="Calibri"/>
                <a:cs typeface="Calibri"/>
                <a:sym typeface="Calibri"/>
              </a:rPr>
              <a:t>es decir que los mensajes que se transmiten en las RRSS por medio de las piezas gráficas serán con un lenguaje común para el grupo objetivo, con un tono amable que nos permitirá tener una comunicación cercana con los clientes. Las imágenes deben ser  atractivas visualmente, con colores llamativos y palabras clave como gratis, promoción, descuento, adicionalmente se incluirán piezas audiovisuales en la parrilla de contenido digital para generar mayor atención. </a:t>
            </a:r>
            <a:endParaRPr sz="16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endParaRPr sz="1600" b="0" i="0" u="none" strike="noStrike" cap="none">
              <a:solidFill>
                <a:srgbClr val="CC4125"/>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Calibri"/>
              <a:buNone/>
            </a:pPr>
            <a:r>
              <a:rPr lang="en" sz="1600" b="0" i="0" u="none" strike="noStrike" cap="none">
                <a:solidFill>
                  <a:srgbClr val="000000"/>
                </a:solidFill>
                <a:latin typeface="Calibri"/>
                <a:ea typeface="Calibri"/>
                <a:cs typeface="Calibri"/>
                <a:sym typeface="Calibri"/>
              </a:rPr>
              <a:t>2. Presentación de </a:t>
            </a:r>
            <a:r>
              <a:rPr lang="en" sz="1600" b="0" i="0" u="none" strike="noStrike" cap="none">
                <a:solidFill>
                  <a:srgbClr val="980000"/>
                </a:solidFill>
                <a:latin typeface="Calibri"/>
                <a:ea typeface="Calibri"/>
                <a:cs typeface="Calibri"/>
                <a:sym typeface="Calibri"/>
              </a:rPr>
              <a:t>campaña de comunicación con la imagen del dedo gordo</a:t>
            </a:r>
            <a:r>
              <a:rPr lang="en" sz="1600" b="0" i="0" u="none" strike="noStrike" cap="none">
                <a:solidFill>
                  <a:srgbClr val="000000"/>
                </a:solidFill>
                <a:latin typeface="Calibri"/>
                <a:ea typeface="Calibri"/>
                <a:cs typeface="Calibri"/>
                <a:sym typeface="Calibri"/>
              </a:rPr>
              <a:t> para el acercamiento del nuevo plan de premios al público.</a:t>
            </a:r>
            <a:endParaRPr sz="16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endParaRPr sz="16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Calibri"/>
              <a:buNone/>
            </a:pPr>
            <a:r>
              <a:rPr lang="en" sz="1600" b="0" i="0" u="none" strike="noStrike" cap="none">
                <a:solidFill>
                  <a:srgbClr val="000000"/>
                </a:solidFill>
                <a:latin typeface="Calibri"/>
                <a:ea typeface="Calibri"/>
                <a:cs typeface="Calibri"/>
                <a:sym typeface="Calibri"/>
              </a:rPr>
              <a:t>3. Elaboración de campañas de expectativa, lanzamiento y mantenimiento para el </a:t>
            </a:r>
            <a:r>
              <a:rPr lang="en" sz="1600" b="0" i="0" u="none" strike="noStrike" cap="none">
                <a:solidFill>
                  <a:srgbClr val="CC4125"/>
                </a:solidFill>
                <a:latin typeface="Calibri"/>
                <a:ea typeface="Calibri"/>
                <a:cs typeface="Calibri"/>
                <a:sym typeface="Calibri"/>
              </a:rPr>
              <a:t>NUEVO PLAN DE PREMIOS.</a:t>
            </a:r>
            <a:endParaRPr sz="1600" b="0" i="0" u="none" strike="noStrike" cap="none">
              <a:solidFill>
                <a:srgbClr val="CC4125"/>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endParaRPr sz="1600" b="0" i="0" u="none" strike="noStrike" cap="none">
              <a:solidFill>
                <a:srgbClr val="CC4125"/>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Calibri"/>
              <a:buNone/>
            </a:pPr>
            <a:endParaRPr sz="1600" b="0" i="0" u="none" strike="noStrike" cap="none">
              <a:solidFill>
                <a:srgbClr val="000000"/>
              </a:solidFill>
              <a:latin typeface="Calibri"/>
              <a:ea typeface="Calibri"/>
              <a:cs typeface="Calibri"/>
              <a:sym typeface="Calibri"/>
            </a:endParaRPr>
          </a:p>
        </p:txBody>
      </p:sp>
      <p:sp>
        <p:nvSpPr>
          <p:cNvPr id="368" name="Google Shape;368;p46"/>
          <p:cNvSpPr txBox="1"/>
          <p:nvPr/>
        </p:nvSpPr>
        <p:spPr>
          <a:xfrm>
            <a:off x="561962" y="1051411"/>
            <a:ext cx="2470800" cy="73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0000"/>
              </a:buClr>
              <a:buSzPts val="3000"/>
              <a:buFont typeface="Calibri"/>
              <a:buNone/>
            </a:pPr>
            <a:r>
              <a:rPr lang="en" sz="3000" b="1" i="0" u="none" strike="noStrike" cap="none">
                <a:solidFill>
                  <a:srgbClr val="FF0000"/>
                </a:solidFill>
                <a:latin typeface="Calibri"/>
                <a:ea typeface="Calibri"/>
                <a:cs typeface="Calibri"/>
                <a:sym typeface="Calibri"/>
              </a:rPr>
              <a:t>Desarrollo</a:t>
            </a:r>
            <a:r>
              <a:rPr lang="en" sz="3000" b="0" i="0" u="none" strike="noStrike" cap="none">
                <a:solidFill>
                  <a:srgbClr val="800000"/>
                </a:solidFill>
                <a:latin typeface="Arial"/>
                <a:ea typeface="Arial"/>
                <a:cs typeface="Arial"/>
                <a:sym typeface="Arial"/>
              </a:rPr>
              <a:t> </a:t>
            </a:r>
            <a:endParaRPr sz="3000" b="0" i="0" u="none" strike="noStrike" cap="none">
              <a:solidFill>
                <a:srgbClr val="000000"/>
              </a:solidFill>
              <a:latin typeface="Arial"/>
              <a:ea typeface="Arial"/>
              <a:cs typeface="Arial"/>
              <a:sym typeface="Arial"/>
            </a:endParaRPr>
          </a:p>
        </p:txBody>
      </p:sp>
      <p:sp>
        <p:nvSpPr>
          <p:cNvPr id="369" name="Google Shape;369;p46"/>
          <p:cNvSpPr txBox="1"/>
          <p:nvPr/>
        </p:nvSpPr>
        <p:spPr>
          <a:xfrm>
            <a:off x="6300150" y="3778814"/>
            <a:ext cx="5471400" cy="2744400"/>
          </a:xfrm>
          <a:prstGeom prst="rect">
            <a:avLst/>
          </a:prstGeom>
          <a:noFill/>
          <a:ln>
            <a:noFill/>
          </a:ln>
        </p:spPr>
        <p:txBody>
          <a:bodyPr spcFirstLastPara="1" wrap="square" lIns="91425" tIns="45700" rIns="91425" bIns="45700" anchor="t" anchorCtr="0">
            <a:noAutofit/>
          </a:bodyPr>
          <a:lstStyle/>
          <a:p>
            <a:pPr marL="15240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Calibri"/>
                <a:ea typeface="Calibri"/>
                <a:cs typeface="Calibri"/>
                <a:sym typeface="Calibri"/>
              </a:rPr>
              <a:t>1. Realización campaña de expectativa, lanzamiento y mantenimiento del nuevo plan de premios 2018 en RRSS y plataformas digitales de contacto con los clientes como email y sitio web.</a:t>
            </a:r>
            <a:endParaRPr sz="1600" b="0" i="0" u="none" strike="noStrike" cap="none">
              <a:solidFill>
                <a:schemeClr val="dk1"/>
              </a:solidFill>
              <a:latin typeface="Calibri"/>
              <a:ea typeface="Calibri"/>
              <a:cs typeface="Calibri"/>
              <a:sym typeface="Calibri"/>
            </a:endParaRPr>
          </a:p>
          <a:p>
            <a:pPr marL="15240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Calibri"/>
                <a:ea typeface="Calibri"/>
                <a:cs typeface="Calibri"/>
                <a:sym typeface="Calibri"/>
              </a:rPr>
              <a:t>2. Parrilla de contenido de 1 a 2 post diarios.</a:t>
            </a:r>
            <a:endParaRPr sz="1600" b="0" i="0" u="none" strike="noStrike" cap="none">
              <a:solidFill>
                <a:schemeClr val="dk1"/>
              </a:solidFill>
              <a:latin typeface="Calibri"/>
              <a:ea typeface="Calibri"/>
              <a:cs typeface="Calibri"/>
              <a:sym typeface="Calibri"/>
            </a:endParaRPr>
          </a:p>
          <a:p>
            <a:pPr marL="15240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Calibri"/>
                <a:ea typeface="Calibri"/>
                <a:cs typeface="Calibri"/>
                <a:sym typeface="Calibri"/>
              </a:rPr>
              <a:t>3. Propuesta pauta RRSS.</a:t>
            </a:r>
            <a:endParaRPr sz="1600" b="0" i="0" u="none" strike="noStrike" cap="none">
              <a:solidFill>
                <a:schemeClr val="dk1"/>
              </a:solidFill>
              <a:latin typeface="Calibri"/>
              <a:ea typeface="Calibri"/>
              <a:cs typeface="Calibri"/>
              <a:sym typeface="Calibri"/>
            </a:endParaRPr>
          </a:p>
          <a:p>
            <a:pPr marL="12700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Calibri"/>
                <a:ea typeface="Calibri"/>
                <a:cs typeface="Calibri"/>
                <a:sym typeface="Calibri"/>
              </a:rPr>
              <a:t>4. Campaña programatic para lanzamiento.</a:t>
            </a:r>
            <a:endParaRPr sz="1600" b="0" i="0" u="none" strike="noStrike" cap="none">
              <a:solidFill>
                <a:schemeClr val="dk1"/>
              </a:solidFill>
              <a:latin typeface="Calibri"/>
              <a:ea typeface="Calibri"/>
              <a:cs typeface="Calibri"/>
              <a:sym typeface="Calibri"/>
            </a:endParaRPr>
          </a:p>
          <a:p>
            <a:pPr marL="15240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Calibri"/>
                <a:ea typeface="Calibri"/>
                <a:cs typeface="Calibri"/>
                <a:sym typeface="Calibri"/>
              </a:rPr>
              <a:t>5. Campañas Mailing: una o dos por semana con informativos y</a:t>
            </a:r>
            <a:r>
              <a:rPr lang="en" sz="1600">
                <a:solidFill>
                  <a:schemeClr val="dk1"/>
                </a:solidFill>
                <a:latin typeface="Calibri"/>
                <a:ea typeface="Calibri"/>
                <a:cs typeface="Calibri"/>
                <a:sym typeface="Calibri"/>
              </a:rPr>
              <a:t>/o </a:t>
            </a:r>
            <a:r>
              <a:rPr lang="en" sz="1600" b="0" i="0" u="none" strike="noStrike" cap="none">
                <a:solidFill>
                  <a:schemeClr val="dk1"/>
                </a:solidFill>
                <a:latin typeface="Calibri"/>
                <a:ea typeface="Calibri"/>
                <a:cs typeface="Calibri"/>
                <a:sym typeface="Calibri"/>
              </a:rPr>
              <a:t>promocionales</a:t>
            </a:r>
            <a:r>
              <a:rPr lang="en" sz="1600">
                <a:solidFill>
                  <a:schemeClr val="dk1"/>
                </a:solidFill>
                <a:latin typeface="Calibri"/>
                <a:ea typeface="Calibri"/>
                <a:cs typeface="Calibri"/>
                <a:sym typeface="Calibri"/>
              </a:rPr>
              <a:t> según la necesidad.</a:t>
            </a:r>
            <a:endParaRPr sz="1600" b="0" i="0" u="none" strike="noStrike" cap="none">
              <a:solidFill>
                <a:srgbClr val="000000"/>
              </a:solidFill>
              <a:latin typeface="Calibri"/>
              <a:ea typeface="Calibri"/>
              <a:cs typeface="Calibri"/>
              <a:sym typeface="Calibri"/>
            </a:endParaRPr>
          </a:p>
        </p:txBody>
      </p:sp>
      <p:sp>
        <p:nvSpPr>
          <p:cNvPr id="370" name="Google Shape;370;p46"/>
          <p:cNvSpPr txBox="1"/>
          <p:nvPr/>
        </p:nvSpPr>
        <p:spPr>
          <a:xfrm>
            <a:off x="6697721" y="3055126"/>
            <a:ext cx="3366900" cy="73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0000"/>
              </a:buClr>
              <a:buSzPts val="3000"/>
              <a:buFont typeface="Calibri"/>
              <a:buNone/>
            </a:pPr>
            <a:r>
              <a:rPr lang="en" sz="3000" b="1" i="0" u="none" strike="noStrike" cap="none">
                <a:solidFill>
                  <a:srgbClr val="FF0000"/>
                </a:solidFill>
                <a:latin typeface="Calibri"/>
                <a:ea typeface="Calibri"/>
                <a:cs typeface="Calibri"/>
                <a:sym typeface="Calibri"/>
              </a:rPr>
              <a:t>Implementación</a:t>
            </a:r>
            <a:r>
              <a:rPr lang="en" sz="3000" b="0" i="0" u="none" strike="noStrike" cap="none">
                <a:solidFill>
                  <a:srgbClr val="800000"/>
                </a:solidFill>
                <a:latin typeface="Arial"/>
                <a:ea typeface="Arial"/>
                <a:cs typeface="Arial"/>
                <a:sym typeface="Arial"/>
              </a:rPr>
              <a:t> </a:t>
            </a:r>
            <a:endParaRPr sz="3000" b="0" i="0" u="none" strike="noStrike" cap="none">
              <a:solidFill>
                <a:srgbClr val="000000"/>
              </a:solidFill>
              <a:latin typeface="Arial"/>
              <a:ea typeface="Arial"/>
              <a:cs typeface="Arial"/>
              <a:sym typeface="Arial"/>
            </a:endParaRPr>
          </a:p>
        </p:txBody>
      </p:sp>
      <p:sp>
        <p:nvSpPr>
          <p:cNvPr id="371" name="Google Shape;371;p46"/>
          <p:cNvSpPr txBox="1"/>
          <p:nvPr/>
        </p:nvSpPr>
        <p:spPr>
          <a:xfrm>
            <a:off x="6486400" y="1135800"/>
            <a:ext cx="5188200" cy="1632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Calibri"/>
              <a:buNone/>
            </a:pPr>
            <a:r>
              <a:rPr lang="en" sz="1600" b="0" i="0" u="none" strike="noStrike" cap="none">
                <a:solidFill>
                  <a:srgbClr val="000000"/>
                </a:solidFill>
                <a:latin typeface="Calibri"/>
                <a:ea typeface="Calibri"/>
                <a:cs typeface="Calibri"/>
                <a:sym typeface="Calibri"/>
              </a:rPr>
              <a:t>4. Implementación en </a:t>
            </a:r>
            <a:r>
              <a:rPr lang="en" sz="1600" b="0" i="0" u="none" strike="noStrike" cap="none">
                <a:solidFill>
                  <a:srgbClr val="CC4125"/>
                </a:solidFill>
                <a:latin typeface="Calibri"/>
                <a:ea typeface="Calibri"/>
                <a:cs typeface="Calibri"/>
                <a:sym typeface="Calibri"/>
              </a:rPr>
              <a:t>RRSS</a:t>
            </a:r>
            <a:r>
              <a:rPr lang="en" sz="1600" b="0" i="0" u="none" strike="noStrike" cap="none">
                <a:solidFill>
                  <a:srgbClr val="000000"/>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endParaRPr sz="16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Calibri"/>
              <a:buNone/>
            </a:pPr>
            <a:r>
              <a:rPr lang="en" sz="1600" b="0" i="0" u="none" strike="noStrike" cap="none">
                <a:solidFill>
                  <a:srgbClr val="000000"/>
                </a:solidFill>
                <a:latin typeface="Calibri"/>
                <a:ea typeface="Calibri"/>
                <a:cs typeface="Calibri"/>
                <a:sym typeface="Calibri"/>
              </a:rPr>
              <a:t>5. Comportamientos de consumo para generar </a:t>
            </a:r>
            <a:r>
              <a:rPr lang="en" sz="1600" b="0" i="0" u="none" strike="noStrike" cap="none">
                <a:solidFill>
                  <a:srgbClr val="CC4125"/>
                </a:solidFill>
                <a:latin typeface="Calibri"/>
                <a:ea typeface="Calibri"/>
                <a:cs typeface="Calibri"/>
                <a:sym typeface="Calibri"/>
              </a:rPr>
              <a:t>registros</a:t>
            </a:r>
            <a:r>
              <a:rPr lang="en" sz="1600" b="0" i="0" u="none" strike="noStrike" cap="none">
                <a:solidFill>
                  <a:srgbClr val="000000"/>
                </a:solidFill>
                <a:latin typeface="Calibri"/>
                <a:ea typeface="Calibri"/>
                <a:cs typeface="Calibri"/>
                <a:sym typeface="Calibri"/>
              </a:rPr>
              <a:t>. Para esto se analizarán las estadísticas de redes sociales para mejorar las segmentaciones de los anuncios. Esta evaluación se e</a:t>
            </a:r>
            <a:r>
              <a:rPr lang="en" sz="1600">
                <a:latin typeface="Calibri"/>
                <a:ea typeface="Calibri"/>
                <a:cs typeface="Calibri"/>
                <a:sym typeface="Calibri"/>
              </a:rPr>
              <a:t>videnciará en las acciones a tomar en</a:t>
            </a:r>
            <a:r>
              <a:rPr lang="en" sz="1600" b="0" i="0" u="none" strike="noStrike" cap="none">
                <a:solidFill>
                  <a:srgbClr val="000000"/>
                </a:solidFill>
                <a:latin typeface="Calibri"/>
                <a:ea typeface="Calibri"/>
                <a:cs typeface="Calibri"/>
                <a:sym typeface="Calibri"/>
              </a:rPr>
              <a:t> los informes de redes mensuales </a:t>
            </a:r>
            <a:r>
              <a:rPr lang="en" sz="1600">
                <a:latin typeface="Calibri"/>
                <a:ea typeface="Calibri"/>
                <a:cs typeface="Calibri"/>
                <a:sym typeface="Calibri"/>
              </a:rPr>
              <a:t>cuando implementemos pauta</a:t>
            </a:r>
            <a:r>
              <a:rPr lang="en" sz="1600" b="0" i="0" u="none" strike="noStrike" cap="none">
                <a:solidFill>
                  <a:srgbClr val="000000"/>
                </a:solidFill>
                <a:latin typeface="Calibri"/>
                <a:ea typeface="Calibri"/>
                <a:cs typeface="Calibri"/>
                <a:sym typeface="Calibri"/>
              </a:rPr>
              <a:t>.</a:t>
            </a: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7"/>
          <p:cNvSpPr txBox="1"/>
          <p:nvPr/>
        </p:nvSpPr>
        <p:spPr>
          <a:xfrm>
            <a:off x="1373625" y="3047000"/>
            <a:ext cx="9342600" cy="91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 sz="3600" b="1" i="0" u="none" strike="noStrike" cap="none">
                <a:solidFill>
                  <a:srgbClr val="000000"/>
                </a:solidFill>
                <a:latin typeface="Calibri"/>
                <a:ea typeface="Calibri"/>
                <a:cs typeface="Calibri"/>
                <a:sym typeface="Calibri"/>
              </a:rPr>
              <a:t>JUÉGATELA POR BOGOTÁ</a:t>
            </a:r>
            <a:endParaRPr sz="36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 sz="2400" b="1">
                <a:latin typeface="Calibri"/>
                <a:ea typeface="Calibri"/>
                <a:cs typeface="Calibri"/>
                <a:sym typeface="Calibri"/>
              </a:rPr>
              <a:t>*(Adjunto documento)</a:t>
            </a:r>
            <a:endParaRPr sz="2400" b="1">
              <a:latin typeface="Calibri"/>
              <a:ea typeface="Calibri"/>
              <a:cs typeface="Calibri"/>
              <a:sym typeface="Calibri"/>
            </a:endParaRPr>
          </a:p>
        </p:txBody>
      </p:sp>
      <p:sp>
        <p:nvSpPr>
          <p:cNvPr id="377" name="Google Shape;377;p47"/>
          <p:cNvSpPr/>
          <p:nvPr/>
        </p:nvSpPr>
        <p:spPr>
          <a:xfrm>
            <a:off x="0" y="333100"/>
            <a:ext cx="4529400" cy="6894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rgbClr val="FFFFFF"/>
                </a:solidFill>
                <a:latin typeface="Calibri"/>
                <a:ea typeface="Calibri"/>
                <a:cs typeface="Calibri"/>
                <a:sym typeface="Calibri"/>
              </a:rPr>
              <a:t>Concepto Estratégico</a:t>
            </a: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8"/>
          <p:cNvSpPr/>
          <p:nvPr/>
        </p:nvSpPr>
        <p:spPr>
          <a:xfrm>
            <a:off x="3962050" y="2707300"/>
            <a:ext cx="4544400" cy="6726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a:solidFill>
                  <a:srgbClr val="FFFFFF"/>
                </a:solidFill>
                <a:latin typeface="Calibri"/>
                <a:ea typeface="Calibri"/>
                <a:cs typeface="Calibri"/>
                <a:sym typeface="Calibri"/>
              </a:rPr>
              <a:t>ACCIONES</a:t>
            </a: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49"/>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388" name="Google Shape;388;p49"/>
          <p:cNvSpPr txBox="1"/>
          <p:nvPr/>
        </p:nvSpPr>
        <p:spPr>
          <a:xfrm>
            <a:off x="318375" y="1862388"/>
            <a:ext cx="5636100" cy="4249500"/>
          </a:xfrm>
          <a:prstGeom prst="rect">
            <a:avLst/>
          </a:prstGeom>
          <a:noFill/>
          <a:ln>
            <a:noFill/>
          </a:ln>
        </p:spPr>
        <p:txBody>
          <a:bodyPr spcFirstLastPara="1" wrap="square" lIns="91425" tIns="45700" rIns="91425" bIns="45700" anchor="t" anchorCtr="0">
            <a:noAutofit/>
          </a:bodyPr>
          <a:lstStyle/>
          <a:p>
            <a:pPr marL="114300" marR="0" lvl="0" indent="0" algn="just" rtl="0">
              <a:lnSpc>
                <a:spcPct val="100000"/>
              </a:lnSpc>
              <a:spcBef>
                <a:spcPts val="0"/>
              </a:spcBef>
              <a:spcAft>
                <a:spcPts val="0"/>
              </a:spcAft>
              <a:buClr>
                <a:srgbClr val="000000"/>
              </a:buClr>
              <a:buSzPts val="2000"/>
              <a:buFont typeface="Arial"/>
              <a:buNone/>
            </a:pPr>
            <a:r>
              <a:rPr lang="en" sz="2000" b="0" i="0" u="none" strike="noStrike" cap="none" dirty="0">
                <a:solidFill>
                  <a:srgbClr val="000000"/>
                </a:solidFill>
                <a:latin typeface="Calibri"/>
                <a:ea typeface="Calibri"/>
                <a:cs typeface="Calibri"/>
                <a:sym typeface="Calibri"/>
              </a:rPr>
              <a:t>1.	  Revisión de los aspectos fundamentales (Beneficios, BD y Estrategias).</a:t>
            </a:r>
            <a:endParaRPr sz="2000" b="0" i="0" u="none" strike="noStrike" cap="none" dirty="0">
              <a:solidFill>
                <a:srgbClr val="000000"/>
              </a:solidFill>
              <a:latin typeface="Calibri"/>
              <a:ea typeface="Calibri"/>
              <a:cs typeface="Calibri"/>
              <a:sym typeface="Calibri"/>
            </a:endParaRPr>
          </a:p>
          <a:p>
            <a:pPr marL="742950" marR="0" lvl="0" indent="0" algn="just" rtl="0">
              <a:lnSpc>
                <a:spcPct val="100000"/>
              </a:lnSpc>
              <a:spcBef>
                <a:spcPts val="0"/>
              </a:spcBef>
              <a:spcAft>
                <a:spcPts val="0"/>
              </a:spcAft>
              <a:buClr>
                <a:srgbClr val="000000"/>
              </a:buClr>
              <a:buSzPts val="1200"/>
              <a:buFont typeface="Arial"/>
              <a:buNone/>
            </a:pPr>
            <a:endParaRPr sz="2000" b="0" i="0" u="none" strike="noStrike" cap="none" dirty="0">
              <a:solidFill>
                <a:srgbClr val="000000"/>
              </a:solidFill>
              <a:latin typeface="Calibri"/>
              <a:ea typeface="Calibri"/>
              <a:cs typeface="Calibri"/>
              <a:sym typeface="Calibri"/>
            </a:endParaRPr>
          </a:p>
          <a:p>
            <a:pPr marL="114300" marR="0" lvl="0" indent="0" algn="just" rtl="0">
              <a:lnSpc>
                <a:spcPct val="100000"/>
              </a:lnSpc>
              <a:spcBef>
                <a:spcPts val="0"/>
              </a:spcBef>
              <a:spcAft>
                <a:spcPts val="0"/>
              </a:spcAft>
              <a:buClr>
                <a:srgbClr val="000000"/>
              </a:buClr>
              <a:buSzPts val="2000"/>
              <a:buFont typeface="Arial"/>
              <a:buNone/>
            </a:pPr>
            <a:r>
              <a:rPr lang="en" sz="2000" b="0" i="0" u="none" strike="noStrike" cap="none" dirty="0">
                <a:solidFill>
                  <a:srgbClr val="000000"/>
                </a:solidFill>
                <a:latin typeface="Calibri"/>
                <a:ea typeface="Calibri"/>
                <a:cs typeface="Calibri"/>
                <a:sym typeface="Calibri"/>
              </a:rPr>
              <a:t>2.	    Optimización página web para incrementar  ventas</a:t>
            </a:r>
            <a:endParaRPr sz="2000" b="0" i="0" u="none" strike="noStrike" cap="none" dirty="0">
              <a:solidFill>
                <a:srgbClr val="000000"/>
              </a:solidFill>
              <a:latin typeface="Calibri"/>
              <a:ea typeface="Calibri"/>
              <a:cs typeface="Calibri"/>
              <a:sym typeface="Calibri"/>
            </a:endParaRPr>
          </a:p>
          <a:p>
            <a:pPr marL="114300" marR="0" lvl="2" indent="0" algn="just"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Calibri"/>
              <a:ea typeface="Calibri"/>
              <a:cs typeface="Calibri"/>
              <a:sym typeface="Calibri"/>
            </a:endParaRPr>
          </a:p>
          <a:p>
            <a:pPr marL="114300" marR="0" lvl="2" indent="0" algn="just" rtl="0">
              <a:lnSpc>
                <a:spcPct val="100000"/>
              </a:lnSpc>
              <a:spcBef>
                <a:spcPts val="0"/>
              </a:spcBef>
              <a:spcAft>
                <a:spcPts val="0"/>
              </a:spcAft>
              <a:buClr>
                <a:srgbClr val="000000"/>
              </a:buClr>
              <a:buSzPts val="2000"/>
              <a:buFont typeface="Arial"/>
              <a:buNone/>
            </a:pPr>
            <a:r>
              <a:rPr lang="en" sz="2000" b="0" i="0" u="none" strike="noStrike" cap="none" dirty="0">
                <a:solidFill>
                  <a:srgbClr val="000000"/>
                </a:solidFill>
                <a:latin typeface="Calibri"/>
                <a:ea typeface="Calibri"/>
                <a:cs typeface="Calibri"/>
                <a:sym typeface="Calibri"/>
              </a:rPr>
              <a:t>3.	Implementación campañas de mercadeo en RRSS. </a:t>
            </a:r>
            <a:r>
              <a:rPr lang="en" sz="2000" b="1" i="0" u="none" strike="noStrike" cap="none" dirty="0">
                <a:solidFill>
                  <a:srgbClr val="000000"/>
                </a:solidFill>
                <a:latin typeface="Calibri"/>
                <a:ea typeface="Calibri"/>
                <a:cs typeface="Calibri"/>
                <a:sym typeface="Calibri"/>
              </a:rPr>
              <a:t>(Ver Marketing de Contenido. </a:t>
            </a:r>
            <a:r>
              <a:rPr lang="en" sz="2000" b="1" dirty="0">
                <a:latin typeface="Calibri"/>
                <a:ea typeface="Calibri"/>
                <a:cs typeface="Calibri"/>
                <a:sym typeface="Calibri"/>
              </a:rPr>
              <a:t>Diapositivas 58 a la 66</a:t>
            </a:r>
            <a:r>
              <a:rPr lang="en" sz="2000" b="1" i="0" u="none" strike="noStrike" cap="none" dirty="0">
                <a:solidFill>
                  <a:srgbClr val="000000"/>
                </a:solidFill>
                <a:latin typeface="Calibri"/>
                <a:ea typeface="Calibri"/>
                <a:cs typeface="Calibri"/>
                <a:sym typeface="Calibri"/>
              </a:rPr>
              <a:t>)</a:t>
            </a:r>
            <a:endParaRPr sz="2000" b="1" i="0" u="none" strike="noStrike" cap="none" dirty="0">
              <a:solidFill>
                <a:srgbClr val="000000"/>
              </a:solidFill>
              <a:latin typeface="Calibri"/>
              <a:ea typeface="Calibri"/>
              <a:cs typeface="Calibri"/>
              <a:sym typeface="Calibri"/>
            </a:endParaRPr>
          </a:p>
          <a:p>
            <a:pPr marL="914400" marR="0" lvl="0" indent="0" algn="just" rtl="0">
              <a:lnSpc>
                <a:spcPct val="100000"/>
              </a:lnSpc>
              <a:spcBef>
                <a:spcPts val="0"/>
              </a:spcBef>
              <a:spcAft>
                <a:spcPts val="0"/>
              </a:spcAft>
              <a:buClr>
                <a:srgbClr val="000000"/>
              </a:buClr>
              <a:buSzPts val="1800"/>
              <a:buFont typeface="Arial"/>
              <a:buNone/>
            </a:pPr>
            <a:r>
              <a:rPr lang="en" sz="2000" b="0" i="0" u="none" strike="noStrike" cap="none" dirty="0">
                <a:solidFill>
                  <a:srgbClr val="000000"/>
                </a:solidFill>
                <a:latin typeface="Calibri"/>
                <a:ea typeface="Calibri"/>
                <a:cs typeface="Calibri"/>
                <a:sym typeface="Calibri"/>
              </a:rPr>
              <a:t>  </a:t>
            </a:r>
            <a:endParaRPr sz="2000" b="0" i="0" u="none" strike="noStrike" cap="none" dirty="0">
              <a:solidFill>
                <a:srgbClr val="000000"/>
              </a:solidFill>
              <a:latin typeface="Calibri"/>
              <a:ea typeface="Calibri"/>
              <a:cs typeface="Calibri"/>
              <a:sym typeface="Calibri"/>
            </a:endParaRPr>
          </a:p>
          <a:p>
            <a:pPr marL="914400" marR="0" lvl="0" indent="0" algn="just" rtl="0">
              <a:lnSpc>
                <a:spcPct val="100000"/>
              </a:lnSpc>
              <a:spcBef>
                <a:spcPts val="0"/>
              </a:spcBef>
              <a:spcAft>
                <a:spcPts val="0"/>
              </a:spcAft>
              <a:buClr>
                <a:srgbClr val="000000"/>
              </a:buClr>
              <a:buSzPts val="1800"/>
              <a:buFont typeface="Arial"/>
              <a:buNone/>
            </a:pPr>
            <a:r>
              <a:rPr lang="en" sz="2000" b="0" i="0" u="none" strike="noStrike" cap="none" dirty="0">
                <a:solidFill>
                  <a:srgbClr val="000000"/>
                </a:solidFill>
                <a:latin typeface="Calibri"/>
                <a:ea typeface="Calibri"/>
                <a:cs typeface="Calibri"/>
                <a:sym typeface="Calibri"/>
              </a:rPr>
              <a:t>*  Facebook</a:t>
            </a:r>
            <a:endParaRPr sz="2000" b="0" i="0" u="none" strike="noStrike" cap="none" dirty="0">
              <a:solidFill>
                <a:srgbClr val="000000"/>
              </a:solidFill>
              <a:latin typeface="Calibri"/>
              <a:ea typeface="Calibri"/>
              <a:cs typeface="Calibri"/>
              <a:sym typeface="Calibri"/>
            </a:endParaRPr>
          </a:p>
          <a:p>
            <a:pPr marL="914400" marR="0" lvl="0" indent="0" algn="just" rtl="0">
              <a:lnSpc>
                <a:spcPct val="100000"/>
              </a:lnSpc>
              <a:spcBef>
                <a:spcPts val="0"/>
              </a:spcBef>
              <a:spcAft>
                <a:spcPts val="0"/>
              </a:spcAft>
              <a:buClr>
                <a:srgbClr val="000000"/>
              </a:buClr>
              <a:buSzPts val="1800"/>
              <a:buFont typeface="Arial"/>
              <a:buNone/>
            </a:pPr>
            <a:r>
              <a:rPr lang="en" sz="2000" b="0" i="0" u="none" strike="noStrike" cap="none" dirty="0">
                <a:solidFill>
                  <a:srgbClr val="000000"/>
                </a:solidFill>
                <a:latin typeface="Calibri"/>
                <a:ea typeface="Calibri"/>
                <a:cs typeface="Calibri"/>
                <a:sym typeface="Calibri"/>
              </a:rPr>
              <a:t>*  Instagram</a:t>
            </a:r>
            <a:endParaRPr sz="2000" b="0" i="0" u="none" strike="noStrike" cap="none" dirty="0">
              <a:solidFill>
                <a:srgbClr val="000000"/>
              </a:solidFill>
              <a:latin typeface="Calibri"/>
              <a:ea typeface="Calibri"/>
              <a:cs typeface="Calibri"/>
              <a:sym typeface="Calibri"/>
            </a:endParaRPr>
          </a:p>
          <a:p>
            <a:pPr marL="914400" marR="0" lvl="0" indent="0" algn="just" rtl="0">
              <a:lnSpc>
                <a:spcPct val="100000"/>
              </a:lnSpc>
              <a:spcBef>
                <a:spcPts val="0"/>
              </a:spcBef>
              <a:spcAft>
                <a:spcPts val="0"/>
              </a:spcAft>
              <a:buClr>
                <a:srgbClr val="000000"/>
              </a:buClr>
              <a:buSzPts val="1800"/>
              <a:buFont typeface="Arial"/>
              <a:buNone/>
            </a:pPr>
            <a:r>
              <a:rPr lang="en" sz="2000" b="0" i="0" u="none" strike="noStrike" cap="none" dirty="0">
                <a:solidFill>
                  <a:srgbClr val="000000"/>
                </a:solidFill>
                <a:latin typeface="Calibri"/>
                <a:ea typeface="Calibri"/>
                <a:cs typeface="Calibri"/>
                <a:sym typeface="Calibri"/>
              </a:rPr>
              <a:t>*  Youtube</a:t>
            </a:r>
            <a:endParaRPr sz="2000" b="0" i="0" u="none" strike="noStrike" cap="none" dirty="0">
              <a:solidFill>
                <a:srgbClr val="000000"/>
              </a:solidFill>
              <a:latin typeface="Calibri"/>
              <a:ea typeface="Calibri"/>
              <a:cs typeface="Calibri"/>
              <a:sym typeface="Calibri"/>
            </a:endParaRPr>
          </a:p>
          <a:p>
            <a:pPr marL="914400" marR="0" lvl="0" indent="0" algn="just" rtl="0">
              <a:lnSpc>
                <a:spcPct val="100000"/>
              </a:lnSpc>
              <a:spcBef>
                <a:spcPts val="0"/>
              </a:spcBef>
              <a:spcAft>
                <a:spcPts val="0"/>
              </a:spcAft>
              <a:buClr>
                <a:srgbClr val="000000"/>
              </a:buClr>
              <a:buSzPts val="1800"/>
              <a:buFont typeface="Arial"/>
              <a:buNone/>
            </a:pPr>
            <a:r>
              <a:rPr lang="en" sz="2000" b="0" i="0" u="none" strike="noStrike" cap="none" dirty="0">
                <a:solidFill>
                  <a:srgbClr val="000000"/>
                </a:solidFill>
                <a:latin typeface="Calibri"/>
                <a:ea typeface="Calibri"/>
                <a:cs typeface="Calibri"/>
                <a:sym typeface="Calibri"/>
              </a:rPr>
              <a:t>*  Twitter</a:t>
            </a:r>
            <a:endParaRPr sz="2000" b="0" i="0" u="none" strike="noStrike" cap="none" dirty="0">
              <a:solidFill>
                <a:srgbClr val="000000"/>
              </a:solidFill>
              <a:latin typeface="Calibri"/>
              <a:ea typeface="Calibri"/>
              <a:cs typeface="Calibri"/>
              <a:sym typeface="Calibri"/>
            </a:endParaRPr>
          </a:p>
          <a:p>
            <a:pPr marL="914400" marR="0" lvl="0" indent="0" algn="just" rtl="0">
              <a:lnSpc>
                <a:spcPct val="100000"/>
              </a:lnSpc>
              <a:spcBef>
                <a:spcPts val="0"/>
              </a:spcBef>
              <a:spcAft>
                <a:spcPts val="0"/>
              </a:spcAft>
              <a:buClr>
                <a:srgbClr val="000000"/>
              </a:buClr>
              <a:buSzPts val="1800"/>
              <a:buFont typeface="Arial"/>
              <a:buNone/>
            </a:pPr>
            <a:r>
              <a:rPr lang="en" sz="2000" b="0" i="0" u="none" strike="noStrike" cap="none" dirty="0">
                <a:solidFill>
                  <a:srgbClr val="000000"/>
                </a:solidFill>
                <a:latin typeface="Calibri"/>
                <a:ea typeface="Calibri"/>
                <a:cs typeface="Calibri"/>
                <a:sym typeface="Calibri"/>
              </a:rPr>
              <a:t>*  Concursos</a:t>
            </a:r>
            <a:endParaRPr sz="2000" b="0" i="0" u="none" strike="noStrike" cap="none" dirty="0">
              <a:solidFill>
                <a:srgbClr val="000000"/>
              </a:solidFill>
              <a:latin typeface="Calibri"/>
              <a:ea typeface="Calibri"/>
              <a:cs typeface="Calibri"/>
              <a:sym typeface="Calibri"/>
            </a:endParaRPr>
          </a:p>
          <a:p>
            <a:pPr marL="914400" marR="0" lvl="0" indent="0" algn="just" rtl="0">
              <a:lnSpc>
                <a:spcPct val="100000"/>
              </a:lnSpc>
              <a:spcBef>
                <a:spcPts val="0"/>
              </a:spcBef>
              <a:spcAft>
                <a:spcPts val="0"/>
              </a:spcAft>
              <a:buClr>
                <a:srgbClr val="000000"/>
              </a:buClr>
              <a:buSzPts val="1800"/>
              <a:buFont typeface="Arial"/>
              <a:buNone/>
            </a:pPr>
            <a:r>
              <a:rPr lang="en" sz="2000" b="0" i="0" u="none" strike="noStrike" cap="none" dirty="0">
                <a:solidFill>
                  <a:srgbClr val="000000"/>
                </a:solidFill>
                <a:latin typeface="Calibri"/>
                <a:ea typeface="Calibri"/>
                <a:cs typeface="Calibri"/>
                <a:sym typeface="Calibri"/>
              </a:rPr>
              <a:t>   </a:t>
            </a:r>
            <a:endParaRPr sz="2000" b="0" i="0" u="none" strike="noStrike" cap="none" dirty="0">
              <a:solidFill>
                <a:srgbClr val="000000"/>
              </a:solidFill>
              <a:latin typeface="Calibri"/>
              <a:ea typeface="Calibri"/>
              <a:cs typeface="Calibri"/>
              <a:sym typeface="Calibri"/>
            </a:endParaRPr>
          </a:p>
          <a:p>
            <a:pPr marL="914400" marR="0" lvl="0" indent="0" algn="just" rtl="0">
              <a:lnSpc>
                <a:spcPct val="100000"/>
              </a:lnSpc>
              <a:spcBef>
                <a:spcPts val="0"/>
              </a:spcBef>
              <a:spcAft>
                <a:spcPts val="0"/>
              </a:spcAft>
              <a:buClr>
                <a:srgbClr val="000000"/>
              </a:buClr>
              <a:buSzPts val="1800"/>
              <a:buFont typeface="Arial"/>
              <a:buNone/>
            </a:pPr>
            <a:r>
              <a:rPr lang="en" sz="2000" b="0" i="0" u="none" strike="noStrike" cap="none" dirty="0">
                <a:solidFill>
                  <a:srgbClr val="000000"/>
                </a:solidFill>
                <a:latin typeface="Calibri"/>
                <a:ea typeface="Calibri"/>
                <a:cs typeface="Calibri"/>
                <a:sym typeface="Calibri"/>
              </a:rPr>
              <a:t>            </a:t>
            </a:r>
            <a:endParaRPr sz="2000" b="0" i="0" u="none" strike="noStrike" cap="none" dirty="0">
              <a:solidFill>
                <a:srgbClr val="000000"/>
              </a:solidFill>
              <a:latin typeface="Calibri"/>
              <a:ea typeface="Calibri"/>
              <a:cs typeface="Calibri"/>
              <a:sym typeface="Calibri"/>
            </a:endParaRPr>
          </a:p>
          <a:p>
            <a:pPr marL="742950" marR="0" lvl="0" indent="-488950" algn="just" rtl="0">
              <a:lnSpc>
                <a:spcPct val="100000"/>
              </a:lnSpc>
              <a:spcBef>
                <a:spcPts val="0"/>
              </a:spcBef>
              <a:spcAft>
                <a:spcPts val="0"/>
              </a:spcAft>
              <a:buClr>
                <a:srgbClr val="000000"/>
              </a:buClr>
              <a:buSzPts val="4000"/>
              <a:buFont typeface="Calibri"/>
              <a:buNone/>
            </a:pPr>
            <a:endParaRPr sz="2000" b="0" i="0"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4000"/>
              <a:buFont typeface="Arial"/>
              <a:buNone/>
            </a:pPr>
            <a:r>
              <a:rPr lang="en" sz="2000" b="0" i="0" u="none" strike="noStrike" cap="none" dirty="0">
                <a:solidFill>
                  <a:srgbClr val="000000"/>
                </a:solidFill>
                <a:latin typeface="Calibri"/>
                <a:ea typeface="Calibri"/>
                <a:cs typeface="Calibri"/>
                <a:sym typeface="Calibri"/>
              </a:rPr>
              <a:t> </a:t>
            </a:r>
            <a:endParaRPr sz="2000" b="0" i="0" u="none" strike="noStrike" cap="none" dirty="0">
              <a:solidFill>
                <a:srgbClr val="000000"/>
              </a:solidFill>
              <a:latin typeface="Calibri"/>
              <a:ea typeface="Calibri"/>
              <a:cs typeface="Calibri"/>
              <a:sym typeface="Calibri"/>
            </a:endParaRPr>
          </a:p>
        </p:txBody>
      </p:sp>
      <p:pic>
        <p:nvPicPr>
          <p:cNvPr id="389" name="Google Shape;389;p49"/>
          <p:cNvPicPr preferRelativeResize="0"/>
          <p:nvPr/>
        </p:nvPicPr>
        <p:blipFill rotWithShape="1">
          <a:blip r:embed="rId4">
            <a:alphaModFix/>
          </a:blip>
          <a:srcRect/>
          <a:stretch/>
        </p:blipFill>
        <p:spPr>
          <a:xfrm>
            <a:off x="804578" y="1787734"/>
            <a:ext cx="391427" cy="382669"/>
          </a:xfrm>
          <a:prstGeom prst="rect">
            <a:avLst/>
          </a:prstGeom>
          <a:noFill/>
          <a:ln>
            <a:noFill/>
          </a:ln>
        </p:spPr>
      </p:pic>
      <p:pic>
        <p:nvPicPr>
          <p:cNvPr id="390" name="Google Shape;390;p49"/>
          <p:cNvPicPr preferRelativeResize="0"/>
          <p:nvPr/>
        </p:nvPicPr>
        <p:blipFill rotWithShape="1">
          <a:blip r:embed="rId5">
            <a:alphaModFix/>
          </a:blip>
          <a:srcRect/>
          <a:stretch/>
        </p:blipFill>
        <p:spPr>
          <a:xfrm>
            <a:off x="833726" y="2755361"/>
            <a:ext cx="333129" cy="325676"/>
          </a:xfrm>
          <a:prstGeom prst="rect">
            <a:avLst/>
          </a:prstGeom>
          <a:noFill/>
          <a:ln>
            <a:noFill/>
          </a:ln>
        </p:spPr>
      </p:pic>
      <p:pic>
        <p:nvPicPr>
          <p:cNvPr id="391" name="Google Shape;391;p49"/>
          <p:cNvPicPr preferRelativeResize="0"/>
          <p:nvPr/>
        </p:nvPicPr>
        <p:blipFill rotWithShape="1">
          <a:blip r:embed="rId6">
            <a:alphaModFix/>
          </a:blip>
          <a:srcRect t="22218" b="23483"/>
          <a:stretch/>
        </p:blipFill>
        <p:spPr>
          <a:xfrm>
            <a:off x="2909063" y="4653644"/>
            <a:ext cx="2904319" cy="1576986"/>
          </a:xfrm>
          <a:prstGeom prst="rect">
            <a:avLst/>
          </a:prstGeom>
          <a:noFill/>
          <a:ln>
            <a:noFill/>
          </a:ln>
        </p:spPr>
      </p:pic>
      <p:sp>
        <p:nvSpPr>
          <p:cNvPr id="392" name="Google Shape;392;p49"/>
          <p:cNvSpPr txBox="1"/>
          <p:nvPr/>
        </p:nvSpPr>
        <p:spPr>
          <a:xfrm>
            <a:off x="6102475" y="1564000"/>
            <a:ext cx="5383500" cy="3089700"/>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Calibri"/>
                <a:ea typeface="Calibri"/>
                <a:cs typeface="Calibri"/>
                <a:sym typeface="Calibri"/>
              </a:rPr>
              <a:t>4. 	 Redireccionamiento desde todas las plataformas a la compra.</a:t>
            </a:r>
            <a:endParaRPr sz="2000" b="0" i="0" u="none" strike="noStrike" cap="none">
              <a:solidFill>
                <a:schemeClr val="dk1"/>
              </a:solidFill>
              <a:latin typeface="Calibri"/>
              <a:ea typeface="Calibri"/>
              <a:cs typeface="Calibri"/>
              <a:sym typeface="Calibri"/>
            </a:endParaRPr>
          </a:p>
          <a:p>
            <a:pPr marL="1085850" marR="0" lvl="0" indent="-228600" algn="just" rtl="0">
              <a:lnSpc>
                <a:spcPct val="100000"/>
              </a:lnSpc>
              <a:spcBef>
                <a:spcPts val="0"/>
              </a:spcBef>
              <a:spcAft>
                <a:spcPts val="0"/>
              </a:spcAft>
              <a:buClr>
                <a:srgbClr val="000000"/>
              </a:buClr>
              <a:buSzPts val="1800"/>
              <a:buFont typeface="Arial"/>
              <a:buNone/>
            </a:pPr>
            <a:endParaRPr sz="2000" b="0" i="0" u="none" strike="noStrike" cap="none">
              <a:solidFill>
                <a:schemeClr val="dk1"/>
              </a:solidFill>
              <a:latin typeface="Calibri"/>
              <a:ea typeface="Calibri"/>
              <a:cs typeface="Calibri"/>
              <a:sym typeface="Calibri"/>
            </a:endParaRPr>
          </a:p>
          <a:p>
            <a:pPr marL="1085850" marR="0" lvl="0" indent="-228600" algn="just" rtl="0">
              <a:lnSpc>
                <a:spcPct val="100000"/>
              </a:lnSpc>
              <a:spcBef>
                <a:spcPts val="0"/>
              </a:spcBef>
              <a:spcAft>
                <a:spcPts val="0"/>
              </a:spcAft>
              <a:buClr>
                <a:srgbClr val="000000"/>
              </a:buClr>
              <a:buSzPts val="1800"/>
              <a:buFont typeface="Arial"/>
              <a:buNone/>
            </a:pPr>
            <a:endParaRPr sz="2000" b="0" i="0" u="none" strike="noStrike" cap="none">
              <a:solidFill>
                <a:schemeClr val="dk1"/>
              </a:solidFill>
              <a:latin typeface="Calibri"/>
              <a:ea typeface="Calibri"/>
              <a:cs typeface="Calibri"/>
              <a:sym typeface="Calibri"/>
            </a:endParaRPr>
          </a:p>
          <a:p>
            <a:pPr marL="114300" marR="0" lvl="0" indent="0" algn="just"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Calibri"/>
                <a:ea typeface="Calibri"/>
                <a:cs typeface="Calibri"/>
                <a:sym typeface="Calibri"/>
              </a:rPr>
              <a:t>5.	      Análisis comparativo con la competencia. </a:t>
            </a:r>
            <a:endParaRPr sz="2000" b="0" i="0" u="none" strike="noStrike" cap="none">
              <a:solidFill>
                <a:schemeClr val="dk1"/>
              </a:solidFill>
              <a:latin typeface="Calibri"/>
              <a:ea typeface="Calibri"/>
              <a:cs typeface="Calibri"/>
              <a:sym typeface="Calibri"/>
            </a:endParaRPr>
          </a:p>
          <a:p>
            <a:pPr marL="1085850" marR="0" lvl="0" indent="-228600" algn="just" rtl="0">
              <a:lnSpc>
                <a:spcPct val="100000"/>
              </a:lnSpc>
              <a:spcBef>
                <a:spcPts val="0"/>
              </a:spcBef>
              <a:spcAft>
                <a:spcPts val="0"/>
              </a:spcAft>
              <a:buClr>
                <a:srgbClr val="000000"/>
              </a:buClr>
              <a:buSzPts val="1800"/>
              <a:buFont typeface="Arial"/>
              <a:buNone/>
            </a:pPr>
            <a:endParaRPr sz="2000" b="0" i="0" u="none" strike="noStrike" cap="none">
              <a:solidFill>
                <a:schemeClr val="dk1"/>
              </a:solidFill>
              <a:latin typeface="Calibri"/>
              <a:ea typeface="Calibri"/>
              <a:cs typeface="Calibri"/>
              <a:sym typeface="Calibri"/>
            </a:endParaRPr>
          </a:p>
          <a:p>
            <a:pPr marL="1085850" marR="0" lvl="0" indent="-228600" algn="just" rtl="0">
              <a:lnSpc>
                <a:spcPct val="100000"/>
              </a:lnSpc>
              <a:spcBef>
                <a:spcPts val="0"/>
              </a:spcBef>
              <a:spcAft>
                <a:spcPts val="0"/>
              </a:spcAft>
              <a:buClr>
                <a:srgbClr val="000000"/>
              </a:buClr>
              <a:buSzPts val="1800"/>
              <a:buFont typeface="Arial"/>
              <a:buNone/>
            </a:pPr>
            <a:endParaRPr sz="2000" b="0" i="0" u="none" strike="noStrike" cap="none">
              <a:solidFill>
                <a:schemeClr val="dk1"/>
              </a:solidFill>
              <a:latin typeface="Calibri"/>
              <a:ea typeface="Calibri"/>
              <a:cs typeface="Calibri"/>
              <a:sym typeface="Calibri"/>
            </a:endParaRPr>
          </a:p>
          <a:p>
            <a:pPr marL="11430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pic>
        <p:nvPicPr>
          <p:cNvPr id="393" name="Google Shape;393;p49"/>
          <p:cNvPicPr preferRelativeResize="0"/>
          <p:nvPr/>
        </p:nvPicPr>
        <p:blipFill rotWithShape="1">
          <a:blip r:embed="rId7">
            <a:alphaModFix/>
          </a:blip>
          <a:srcRect/>
          <a:stretch/>
        </p:blipFill>
        <p:spPr>
          <a:xfrm>
            <a:off x="6562700" y="2984493"/>
            <a:ext cx="391427" cy="382669"/>
          </a:xfrm>
          <a:prstGeom prst="rect">
            <a:avLst/>
          </a:prstGeom>
          <a:noFill/>
          <a:ln>
            <a:noFill/>
          </a:ln>
        </p:spPr>
      </p:pic>
      <p:pic>
        <p:nvPicPr>
          <p:cNvPr id="394" name="Google Shape;394;p49"/>
          <p:cNvPicPr preferRelativeResize="0"/>
          <p:nvPr/>
        </p:nvPicPr>
        <p:blipFill rotWithShape="1">
          <a:blip r:embed="rId8">
            <a:alphaModFix/>
          </a:blip>
          <a:srcRect/>
          <a:stretch/>
        </p:blipFill>
        <p:spPr>
          <a:xfrm>
            <a:off x="6526471" y="1816225"/>
            <a:ext cx="333130" cy="325676"/>
          </a:xfrm>
          <a:prstGeom prst="rect">
            <a:avLst/>
          </a:prstGeom>
          <a:noFill/>
          <a:ln>
            <a:noFill/>
          </a:ln>
        </p:spPr>
      </p:pic>
      <p:sp>
        <p:nvSpPr>
          <p:cNvPr id="395" name="Google Shape;395;p49"/>
          <p:cNvSpPr/>
          <p:nvPr/>
        </p:nvSpPr>
        <p:spPr>
          <a:xfrm>
            <a:off x="3" y="362692"/>
            <a:ext cx="9258599" cy="689334"/>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00"/>
              <a:buFont typeface="Calibri"/>
              <a:buNone/>
            </a:pPr>
            <a:r>
              <a:rPr lang="en" sz="2400" b="1" i="0" u="none" strike="noStrike" cap="none">
                <a:solidFill>
                  <a:schemeClr val="lt1"/>
                </a:solidFill>
                <a:latin typeface="Calibri"/>
                <a:ea typeface="Calibri"/>
                <a:cs typeface="Calibri"/>
                <a:sym typeface="Calibri"/>
              </a:rPr>
              <a:t>2. Implementar acciones de fidelización de compradores OnLine</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0"/>
          <p:cNvSpPr/>
          <p:nvPr/>
        </p:nvSpPr>
        <p:spPr>
          <a:xfrm>
            <a:off x="0" y="362067"/>
            <a:ext cx="5440800"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Optimización WEB</a:t>
            </a:r>
            <a:endParaRPr sz="1400" b="0" i="0" u="none" strike="noStrike" cap="none">
              <a:solidFill>
                <a:srgbClr val="000000"/>
              </a:solidFill>
              <a:latin typeface="Arial"/>
              <a:ea typeface="Arial"/>
              <a:cs typeface="Arial"/>
              <a:sym typeface="Arial"/>
            </a:endParaRPr>
          </a:p>
        </p:txBody>
      </p:sp>
      <p:pic>
        <p:nvPicPr>
          <p:cNvPr id="401" name="Google Shape;401;p50"/>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402" name="Google Shape;402;p50"/>
          <p:cNvSpPr txBox="1"/>
          <p:nvPr/>
        </p:nvSpPr>
        <p:spPr>
          <a:xfrm>
            <a:off x="6073068" y="3584365"/>
            <a:ext cx="1858500" cy="633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457200" marR="0" lvl="0" indent="-317500" algn="just"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Calibri"/>
                <a:ea typeface="Calibri"/>
                <a:cs typeface="Calibri"/>
                <a:sym typeface="Calibri"/>
              </a:rPr>
              <a:t>Posicionamiento mediante SEO</a:t>
            </a:r>
            <a:endParaRPr sz="1400" b="0" i="0" u="none" strike="noStrike" cap="none">
              <a:solidFill>
                <a:srgbClr val="000000"/>
              </a:solidFill>
              <a:latin typeface="Calibri"/>
              <a:ea typeface="Calibri"/>
              <a:cs typeface="Calibri"/>
              <a:sym typeface="Calibri"/>
            </a:endParaRPr>
          </a:p>
          <a:p>
            <a:pPr marL="457200" marR="0" lvl="0" indent="-279400" algn="just"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Calibri"/>
              <a:ea typeface="Calibri"/>
              <a:cs typeface="Calibri"/>
              <a:sym typeface="Calibri"/>
            </a:endParaRPr>
          </a:p>
          <a:p>
            <a:pPr marL="457200" marR="0" lvl="0" indent="-254000" algn="just" rtl="0">
              <a:lnSpc>
                <a:spcPct val="100000"/>
              </a:lnSpc>
              <a:spcBef>
                <a:spcPts val="0"/>
              </a:spcBef>
              <a:spcAft>
                <a:spcPts val="0"/>
              </a:spcAft>
              <a:buClr>
                <a:srgbClr val="000000"/>
              </a:buClr>
              <a:buSzPts val="3200"/>
              <a:buFont typeface="Arial"/>
              <a:buNone/>
            </a:pP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3200"/>
              <a:buFont typeface="Calibri"/>
              <a:buNone/>
            </a:pPr>
            <a:endParaRPr sz="1400" b="0" i="0" u="none" strike="noStrike" cap="none">
              <a:solidFill>
                <a:srgbClr val="000000"/>
              </a:solidFill>
              <a:latin typeface="Calibri"/>
              <a:ea typeface="Calibri"/>
              <a:cs typeface="Calibri"/>
              <a:sym typeface="Calibri"/>
            </a:endParaRPr>
          </a:p>
        </p:txBody>
      </p:sp>
      <p:sp>
        <p:nvSpPr>
          <p:cNvPr id="403" name="Google Shape;403;p50"/>
          <p:cNvSpPr/>
          <p:nvPr/>
        </p:nvSpPr>
        <p:spPr>
          <a:xfrm>
            <a:off x="1882843" y="1671190"/>
            <a:ext cx="8245500" cy="1182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50"/>
          <p:cNvSpPr/>
          <p:nvPr/>
        </p:nvSpPr>
        <p:spPr>
          <a:xfrm>
            <a:off x="1886468" y="5457540"/>
            <a:ext cx="8245500" cy="1182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50"/>
          <p:cNvSpPr/>
          <p:nvPr/>
        </p:nvSpPr>
        <p:spPr>
          <a:xfrm rot="5400000">
            <a:off x="-124882" y="3564340"/>
            <a:ext cx="3904500" cy="1182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50"/>
          <p:cNvSpPr/>
          <p:nvPr/>
        </p:nvSpPr>
        <p:spPr>
          <a:xfrm rot="5400000">
            <a:off x="8193193" y="3564340"/>
            <a:ext cx="3904500" cy="1182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50"/>
          <p:cNvSpPr/>
          <p:nvPr/>
        </p:nvSpPr>
        <p:spPr>
          <a:xfrm rot="5400000">
            <a:off x="4155943" y="3567990"/>
            <a:ext cx="3660900" cy="1182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50"/>
          <p:cNvSpPr/>
          <p:nvPr/>
        </p:nvSpPr>
        <p:spPr>
          <a:xfrm>
            <a:off x="1886468" y="3587174"/>
            <a:ext cx="8245500" cy="1182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50"/>
          <p:cNvSpPr/>
          <p:nvPr/>
        </p:nvSpPr>
        <p:spPr>
          <a:xfrm rot="5400000">
            <a:off x="7237668" y="4461365"/>
            <a:ext cx="1866600" cy="1182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50"/>
          <p:cNvSpPr txBox="1"/>
          <p:nvPr/>
        </p:nvSpPr>
        <p:spPr>
          <a:xfrm>
            <a:off x="1878693" y="1845990"/>
            <a:ext cx="3809100" cy="855300"/>
          </a:xfrm>
          <a:prstGeom prst="rect">
            <a:avLst/>
          </a:prstGeom>
          <a:noFill/>
          <a:ln>
            <a:noFill/>
          </a:ln>
        </p:spPr>
        <p:txBody>
          <a:bodyPr spcFirstLastPara="1" wrap="square" lIns="91425" tIns="91425" rIns="91425" bIns="91425" anchor="t" anchorCtr="0">
            <a:noAutofit/>
          </a:bodyPr>
          <a:lstStyle/>
          <a:p>
            <a:pPr marL="457200" marR="0" lvl="0" indent="-317500" algn="just" rtl="0">
              <a:lnSpc>
                <a:spcPct val="100000"/>
              </a:lnSpc>
              <a:spcBef>
                <a:spcPts val="0"/>
              </a:spcBef>
              <a:spcAft>
                <a:spcPts val="0"/>
              </a:spcAft>
              <a:buClr>
                <a:schemeClr val="dk1"/>
              </a:buClr>
              <a:buSzPts val="1400"/>
              <a:buFont typeface="Calibri"/>
              <a:buChar char="●"/>
            </a:pPr>
            <a:r>
              <a:rPr lang="en" sz="1400" b="0" i="0" u="none" strike="noStrike" cap="none">
                <a:solidFill>
                  <a:schemeClr val="dk1"/>
                </a:solidFill>
                <a:latin typeface="Calibri"/>
                <a:ea typeface="Calibri"/>
                <a:cs typeface="Calibri"/>
                <a:sym typeface="Calibri"/>
              </a:rPr>
              <a:t>Tener una Página WEB que sirva para mostrar el contenido de la LDB de manera impactante generando respaldo, con buen tráfico y fácil acceso a información de todos los canales.</a:t>
            </a:r>
            <a:endParaRPr sz="1400" b="0" i="0" u="none" strike="noStrike" cap="none">
              <a:solidFill>
                <a:srgbClr val="000000"/>
              </a:solidFill>
              <a:latin typeface="Calibri"/>
              <a:ea typeface="Calibri"/>
              <a:cs typeface="Calibri"/>
              <a:sym typeface="Calibri"/>
            </a:endParaRPr>
          </a:p>
        </p:txBody>
      </p:sp>
      <p:sp>
        <p:nvSpPr>
          <p:cNvPr id="411" name="Google Shape;411;p50"/>
          <p:cNvSpPr txBox="1"/>
          <p:nvPr/>
        </p:nvSpPr>
        <p:spPr>
          <a:xfrm>
            <a:off x="6073080" y="1874690"/>
            <a:ext cx="3943500" cy="1604400"/>
          </a:xfrm>
          <a:prstGeom prst="rect">
            <a:avLst/>
          </a:prstGeom>
          <a:noFill/>
          <a:ln>
            <a:noFill/>
          </a:ln>
        </p:spPr>
        <p:txBody>
          <a:bodyPr spcFirstLastPara="1" wrap="square" lIns="91425" tIns="91425" rIns="91425" bIns="91425" anchor="t" anchorCtr="0">
            <a:noAutofit/>
          </a:bodyPr>
          <a:lstStyle/>
          <a:p>
            <a:pPr marL="457200" marR="0" lvl="0" indent="-317500" algn="just" rtl="0">
              <a:lnSpc>
                <a:spcPct val="100000"/>
              </a:lnSpc>
              <a:spcBef>
                <a:spcPts val="0"/>
              </a:spcBef>
              <a:spcAft>
                <a:spcPts val="0"/>
              </a:spcAft>
              <a:buClr>
                <a:schemeClr val="dk1"/>
              </a:buClr>
              <a:buSzPts val="1400"/>
              <a:buFont typeface="Calibri"/>
              <a:buChar char="●"/>
            </a:pPr>
            <a:r>
              <a:rPr lang="en" sz="1400" b="0" i="0" u="none" strike="noStrike" cap="none">
                <a:solidFill>
                  <a:schemeClr val="dk1"/>
                </a:solidFill>
                <a:latin typeface="Calibri"/>
                <a:ea typeface="Calibri"/>
                <a:cs typeface="Calibri"/>
                <a:sym typeface="Calibri"/>
              </a:rPr>
              <a:t>Enganchar desde redes sociales a lo usuarios con fácil acceso y navegación a través de la página. </a:t>
            </a:r>
            <a:endParaRPr sz="1400" b="0" i="0" u="none" strike="noStrike" cap="none">
              <a:solidFill>
                <a:schemeClr val="dk1"/>
              </a:solidFill>
              <a:latin typeface="Calibri"/>
              <a:ea typeface="Calibri"/>
              <a:cs typeface="Calibri"/>
              <a:sym typeface="Calibri"/>
            </a:endParaRPr>
          </a:p>
        </p:txBody>
      </p:sp>
      <p:sp>
        <p:nvSpPr>
          <p:cNvPr id="412" name="Google Shape;412;p50"/>
          <p:cNvSpPr txBox="1"/>
          <p:nvPr/>
        </p:nvSpPr>
        <p:spPr>
          <a:xfrm>
            <a:off x="1895618" y="3767865"/>
            <a:ext cx="3943500" cy="1604400"/>
          </a:xfrm>
          <a:prstGeom prst="rect">
            <a:avLst/>
          </a:prstGeom>
          <a:noFill/>
          <a:ln>
            <a:noFill/>
          </a:ln>
        </p:spPr>
        <p:txBody>
          <a:bodyPr spcFirstLastPara="1" wrap="square" lIns="91425" tIns="91425" rIns="91425" bIns="91425" anchor="t" anchorCtr="0">
            <a:noAutofit/>
          </a:bodyPr>
          <a:lstStyle/>
          <a:p>
            <a:pPr marL="457200" marR="0" lvl="0" indent="-317500" algn="just" rtl="0">
              <a:lnSpc>
                <a:spcPct val="100000"/>
              </a:lnSpc>
              <a:spcBef>
                <a:spcPts val="0"/>
              </a:spcBef>
              <a:spcAft>
                <a:spcPts val="0"/>
              </a:spcAft>
              <a:buClr>
                <a:schemeClr val="dk1"/>
              </a:buClr>
              <a:buSzPts val="1400"/>
              <a:buFont typeface="Calibri"/>
              <a:buChar char="●"/>
            </a:pPr>
            <a:r>
              <a:rPr lang="en" sz="1400" b="0" i="0" u="none" strike="noStrike" cap="none">
                <a:solidFill>
                  <a:schemeClr val="dk1"/>
                </a:solidFill>
                <a:latin typeface="Calibri"/>
                <a:ea typeface="Calibri"/>
                <a:cs typeface="Calibri"/>
                <a:sym typeface="Calibri"/>
              </a:rPr>
              <a:t>Desarrollo y diseño de producto o imagen para exhibición en digital</a:t>
            </a:r>
            <a:endParaRPr sz="1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13" name="Google Shape;413;p50"/>
          <p:cNvSpPr txBox="1"/>
          <p:nvPr/>
        </p:nvSpPr>
        <p:spPr>
          <a:xfrm>
            <a:off x="8294851" y="3728956"/>
            <a:ext cx="1721700" cy="633000"/>
          </a:xfrm>
          <a:prstGeom prst="rect">
            <a:avLst/>
          </a:prstGeom>
          <a:noFill/>
          <a:ln>
            <a:noFill/>
          </a:ln>
        </p:spPr>
        <p:txBody>
          <a:bodyPr spcFirstLastPara="1" wrap="square" lIns="91425" tIns="91425" rIns="91425" bIns="91425" anchor="t" anchorCtr="0">
            <a:noAutofit/>
          </a:bodyPr>
          <a:lstStyle/>
          <a:p>
            <a:pPr marL="457200" marR="0" lvl="0" indent="-317500" algn="just" rtl="0">
              <a:lnSpc>
                <a:spcPct val="100000"/>
              </a:lnSpc>
              <a:spcBef>
                <a:spcPts val="0"/>
              </a:spcBef>
              <a:spcAft>
                <a:spcPts val="0"/>
              </a:spcAft>
              <a:buClr>
                <a:schemeClr val="dk1"/>
              </a:buClr>
              <a:buSzPts val="1400"/>
              <a:buFont typeface="Calibri"/>
              <a:buChar char="●"/>
            </a:pPr>
            <a:r>
              <a:rPr lang="en" sz="1400" b="0" i="0" u="none" strike="noStrike" cap="none">
                <a:solidFill>
                  <a:schemeClr val="dk1"/>
                </a:solidFill>
                <a:latin typeface="Calibri"/>
                <a:ea typeface="Calibri"/>
                <a:cs typeface="Calibri"/>
                <a:sym typeface="Calibri"/>
              </a:rPr>
              <a:t>Generar vínculo con redes sociales.</a:t>
            </a:r>
            <a:endParaRPr sz="1400" b="0" i="0" u="none" strike="noStrike" cap="none">
              <a:solidFill>
                <a:schemeClr val="dk1"/>
              </a:solidFill>
              <a:latin typeface="Calibri"/>
              <a:ea typeface="Calibri"/>
              <a:cs typeface="Calibri"/>
              <a:sym typeface="Calibri"/>
            </a:endParaRPr>
          </a:p>
        </p:txBody>
      </p:sp>
      <p:pic>
        <p:nvPicPr>
          <p:cNvPr id="414" name="Google Shape;414;p50"/>
          <p:cNvPicPr preferRelativeResize="0"/>
          <p:nvPr/>
        </p:nvPicPr>
        <p:blipFill rotWithShape="1">
          <a:blip r:embed="rId4">
            <a:alphaModFix/>
          </a:blip>
          <a:srcRect/>
          <a:stretch/>
        </p:blipFill>
        <p:spPr>
          <a:xfrm>
            <a:off x="3537000" y="2813863"/>
            <a:ext cx="660725" cy="660725"/>
          </a:xfrm>
          <a:prstGeom prst="rect">
            <a:avLst/>
          </a:prstGeom>
          <a:noFill/>
          <a:ln>
            <a:noFill/>
          </a:ln>
        </p:spPr>
      </p:pic>
      <p:pic>
        <p:nvPicPr>
          <p:cNvPr id="415" name="Google Shape;415;p50"/>
          <p:cNvPicPr preferRelativeResize="0"/>
          <p:nvPr/>
        </p:nvPicPr>
        <p:blipFill rotWithShape="1">
          <a:blip r:embed="rId5">
            <a:alphaModFix/>
          </a:blip>
          <a:srcRect/>
          <a:stretch/>
        </p:blipFill>
        <p:spPr>
          <a:xfrm>
            <a:off x="7915758" y="2758212"/>
            <a:ext cx="504632" cy="504640"/>
          </a:xfrm>
          <a:prstGeom prst="rect">
            <a:avLst/>
          </a:prstGeom>
          <a:noFill/>
          <a:ln>
            <a:noFill/>
          </a:ln>
        </p:spPr>
      </p:pic>
      <p:pic>
        <p:nvPicPr>
          <p:cNvPr id="416" name="Google Shape;416;p50"/>
          <p:cNvPicPr preferRelativeResize="0"/>
          <p:nvPr/>
        </p:nvPicPr>
        <p:blipFill rotWithShape="1">
          <a:blip r:embed="rId6">
            <a:alphaModFix/>
          </a:blip>
          <a:srcRect/>
          <a:stretch/>
        </p:blipFill>
        <p:spPr>
          <a:xfrm>
            <a:off x="8324925" y="2632861"/>
            <a:ext cx="1007292" cy="755481"/>
          </a:xfrm>
          <a:prstGeom prst="rect">
            <a:avLst/>
          </a:prstGeom>
          <a:noFill/>
          <a:ln>
            <a:noFill/>
          </a:ln>
        </p:spPr>
      </p:pic>
      <p:pic>
        <p:nvPicPr>
          <p:cNvPr id="417" name="Google Shape;417;p50"/>
          <p:cNvPicPr preferRelativeResize="0"/>
          <p:nvPr/>
        </p:nvPicPr>
        <p:blipFill rotWithShape="1">
          <a:blip r:embed="rId7">
            <a:alphaModFix/>
          </a:blip>
          <a:srcRect/>
          <a:stretch/>
        </p:blipFill>
        <p:spPr>
          <a:xfrm>
            <a:off x="7211692" y="2720216"/>
            <a:ext cx="599585" cy="599594"/>
          </a:xfrm>
          <a:prstGeom prst="rect">
            <a:avLst/>
          </a:prstGeom>
          <a:noFill/>
          <a:ln>
            <a:noFill/>
          </a:ln>
        </p:spPr>
      </p:pic>
      <p:pic>
        <p:nvPicPr>
          <p:cNvPr id="418" name="Google Shape;418;p50"/>
          <p:cNvPicPr preferRelativeResize="0"/>
          <p:nvPr/>
        </p:nvPicPr>
        <p:blipFill rotWithShape="1">
          <a:blip r:embed="rId8">
            <a:alphaModFix/>
          </a:blip>
          <a:srcRect/>
          <a:stretch/>
        </p:blipFill>
        <p:spPr>
          <a:xfrm>
            <a:off x="3345293" y="4328140"/>
            <a:ext cx="1044113" cy="1044113"/>
          </a:xfrm>
          <a:prstGeom prst="rect">
            <a:avLst/>
          </a:prstGeom>
          <a:noFill/>
          <a:ln>
            <a:noFill/>
          </a:ln>
        </p:spPr>
      </p:pic>
      <p:pic>
        <p:nvPicPr>
          <p:cNvPr id="419" name="Google Shape;419;p50"/>
          <p:cNvPicPr preferRelativeResize="0"/>
          <p:nvPr/>
        </p:nvPicPr>
        <p:blipFill rotWithShape="1">
          <a:blip r:embed="rId9">
            <a:alphaModFix/>
          </a:blip>
          <a:srcRect/>
          <a:stretch/>
        </p:blipFill>
        <p:spPr>
          <a:xfrm>
            <a:off x="6575031" y="4335515"/>
            <a:ext cx="1007300" cy="1007300"/>
          </a:xfrm>
          <a:prstGeom prst="rect">
            <a:avLst/>
          </a:prstGeom>
          <a:noFill/>
          <a:ln>
            <a:noFill/>
          </a:ln>
        </p:spPr>
      </p:pic>
      <p:pic>
        <p:nvPicPr>
          <p:cNvPr id="420" name="Google Shape;420;p50"/>
          <p:cNvPicPr preferRelativeResize="0"/>
          <p:nvPr/>
        </p:nvPicPr>
        <p:blipFill rotWithShape="1">
          <a:blip r:embed="rId10">
            <a:alphaModFix/>
          </a:blip>
          <a:srcRect/>
          <a:stretch/>
        </p:blipFill>
        <p:spPr>
          <a:xfrm>
            <a:off x="8896168" y="4535590"/>
            <a:ext cx="855300" cy="855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body" idx="1"/>
          </p:nvPr>
        </p:nvSpPr>
        <p:spPr>
          <a:xfrm>
            <a:off x="1025675" y="2261000"/>
            <a:ext cx="10290600" cy="1886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endParaRPr b="1"/>
          </a:p>
          <a:p>
            <a:pPr marL="0" lvl="0" indent="0" algn="ctr" rtl="0">
              <a:lnSpc>
                <a:spcPct val="100000"/>
              </a:lnSpc>
              <a:spcBef>
                <a:spcPts val="0"/>
              </a:spcBef>
              <a:spcAft>
                <a:spcPts val="0"/>
              </a:spcAft>
              <a:buClr>
                <a:schemeClr val="dk1"/>
              </a:buClr>
              <a:buSzPts val="2800"/>
              <a:buFont typeface="Arial"/>
              <a:buNone/>
            </a:pPr>
            <a:r>
              <a:rPr lang="en"/>
              <a:t>Crear una estrategia digital que le permita a la LOTERÍA DE BOGOTÁ ser la primera en ventas en la capital del país.	</a:t>
            </a:r>
            <a:endParaRPr/>
          </a:p>
          <a:p>
            <a:pPr marL="0" lvl="0" indent="0" algn="ctr" rtl="0">
              <a:lnSpc>
                <a:spcPct val="100000"/>
              </a:lnSpc>
              <a:spcBef>
                <a:spcPts val="0"/>
              </a:spcBef>
              <a:spcAft>
                <a:spcPts val="0"/>
              </a:spcAft>
              <a:buClr>
                <a:schemeClr val="dk1"/>
              </a:buClr>
              <a:buSzPts val="2800"/>
              <a:buFont typeface="Arial"/>
              <a:buNone/>
            </a:pPr>
            <a:endParaRPr/>
          </a:p>
          <a:p>
            <a:pPr marL="0" lvl="0" indent="0" algn="ctr" rtl="0">
              <a:lnSpc>
                <a:spcPct val="100000"/>
              </a:lnSpc>
              <a:spcBef>
                <a:spcPts val="0"/>
              </a:spcBef>
              <a:spcAft>
                <a:spcPts val="0"/>
              </a:spcAft>
              <a:buClr>
                <a:schemeClr val="dk1"/>
              </a:buClr>
              <a:buSzPts val="2800"/>
              <a:buFont typeface="Arial"/>
              <a:buNone/>
            </a:pPr>
            <a:endParaRPr/>
          </a:p>
          <a:p>
            <a:pPr marL="0" lvl="0" indent="0" algn="ctr" rtl="0">
              <a:lnSpc>
                <a:spcPct val="100000"/>
              </a:lnSpc>
              <a:spcBef>
                <a:spcPts val="0"/>
              </a:spcBef>
              <a:spcAft>
                <a:spcPts val="0"/>
              </a:spcAft>
              <a:buClr>
                <a:schemeClr val="dk1"/>
              </a:buClr>
              <a:buSzPts val="2800"/>
              <a:buFont typeface="Arial"/>
              <a:buNone/>
            </a:pPr>
            <a:endParaRPr/>
          </a:p>
        </p:txBody>
      </p:sp>
      <p:sp>
        <p:nvSpPr>
          <p:cNvPr id="100" name="Google Shape;100;p15"/>
          <p:cNvSpPr/>
          <p:nvPr/>
        </p:nvSpPr>
        <p:spPr>
          <a:xfrm>
            <a:off x="1" y="362067"/>
            <a:ext cx="3032700"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Nuestra tarea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51"/>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426" name="Google Shape;426;p51"/>
          <p:cNvSpPr txBox="1"/>
          <p:nvPr/>
        </p:nvSpPr>
        <p:spPr>
          <a:xfrm>
            <a:off x="183522" y="980165"/>
            <a:ext cx="3366900" cy="73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0000"/>
              </a:buClr>
              <a:buSzPts val="3000"/>
              <a:buFont typeface="Calibri"/>
              <a:buNone/>
            </a:pPr>
            <a:r>
              <a:rPr lang="en" sz="3000" b="1" i="0" u="none" strike="noStrike" cap="none">
                <a:solidFill>
                  <a:srgbClr val="FF0000"/>
                </a:solidFill>
                <a:latin typeface="Calibri"/>
                <a:ea typeface="Calibri"/>
                <a:cs typeface="Calibri"/>
                <a:sym typeface="Calibri"/>
              </a:rPr>
              <a:t>Implementación</a:t>
            </a:r>
            <a:r>
              <a:rPr lang="en" sz="3000" b="0" i="0" u="none" strike="noStrike" cap="none">
                <a:solidFill>
                  <a:srgbClr val="800000"/>
                </a:solidFill>
                <a:latin typeface="Arial"/>
                <a:ea typeface="Arial"/>
                <a:cs typeface="Arial"/>
                <a:sym typeface="Arial"/>
              </a:rPr>
              <a:t> </a:t>
            </a:r>
            <a:endParaRPr sz="3000" b="0" i="0" u="none" strike="noStrike" cap="none">
              <a:solidFill>
                <a:srgbClr val="000000"/>
              </a:solidFill>
              <a:latin typeface="Arial"/>
              <a:ea typeface="Arial"/>
              <a:cs typeface="Arial"/>
              <a:sym typeface="Arial"/>
            </a:endParaRPr>
          </a:p>
        </p:txBody>
      </p:sp>
      <p:sp>
        <p:nvSpPr>
          <p:cNvPr id="427" name="Google Shape;427;p51"/>
          <p:cNvSpPr txBox="1"/>
          <p:nvPr/>
        </p:nvSpPr>
        <p:spPr>
          <a:xfrm>
            <a:off x="407244" y="1717565"/>
            <a:ext cx="11377511" cy="47403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1. Concursos/ actividad promocional.</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Calibri"/>
              <a:buNone/>
            </a:pPr>
            <a:endParaRPr sz="18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Calibri"/>
              <a:buNone/>
            </a:pPr>
            <a:r>
              <a:rPr lang="en" sz="1800" b="0" i="0" u="none" strike="noStrike" cap="none">
                <a:solidFill>
                  <a:srgbClr val="000000"/>
                </a:solidFill>
                <a:latin typeface="Calibri"/>
                <a:ea typeface="Calibri"/>
                <a:cs typeface="Calibri"/>
                <a:sym typeface="Calibri"/>
              </a:rPr>
              <a:t>2. Uso de Influenciadores según la campaña durante el año.</a:t>
            </a:r>
            <a:endParaRPr sz="18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endParaRPr sz="18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Calibri"/>
              <a:buNone/>
            </a:pPr>
            <a:r>
              <a:rPr lang="en" sz="1800" b="0" i="0" u="none" strike="noStrike" cap="none">
                <a:solidFill>
                  <a:srgbClr val="000000"/>
                </a:solidFill>
                <a:latin typeface="Calibri"/>
                <a:ea typeface="Calibri"/>
                <a:cs typeface="Calibri"/>
                <a:sym typeface="Calibri"/>
              </a:rPr>
              <a:t>3. Reestructuración Pág. Web. (optimizar imágenes, actualizar plugins , mejorar la carga de la página).</a:t>
            </a:r>
            <a:endParaRPr sz="18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endParaRPr sz="18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Calibri"/>
              <a:buNone/>
            </a:pPr>
            <a:r>
              <a:rPr lang="en" sz="1800" b="0" i="0" u="none" strike="noStrike" cap="none">
                <a:solidFill>
                  <a:srgbClr val="000000"/>
                </a:solidFill>
                <a:latin typeface="Calibri"/>
                <a:ea typeface="Calibri"/>
                <a:cs typeface="Calibri"/>
                <a:sym typeface="Calibri"/>
              </a:rPr>
              <a:t>4. Estrategia de manejo en RRSS con el #JuegatelaPorBogota, articulado con las propuestas en las actividades BTL </a:t>
            </a:r>
            <a:r>
              <a:rPr lang="en" sz="1800" b="1" i="0" u="none" strike="noStrike" cap="none">
                <a:solidFill>
                  <a:srgbClr val="000000"/>
                </a:solidFill>
                <a:latin typeface="Calibri"/>
                <a:ea typeface="Calibri"/>
                <a:cs typeface="Calibri"/>
                <a:sym typeface="Calibri"/>
              </a:rPr>
              <a:t>(Adjunto Documento Campaña BTL - RRSS). </a:t>
            </a:r>
            <a:r>
              <a:rPr lang="en" sz="1800" b="0" i="0" u="none" strike="noStrike" cap="none">
                <a:solidFill>
                  <a:srgbClr val="000000"/>
                </a:solidFill>
                <a:latin typeface="Calibri"/>
                <a:ea typeface="Calibri"/>
                <a:cs typeface="Calibri"/>
                <a:sym typeface="Calibri"/>
              </a:rPr>
              <a:t>El objetivo de esta campaña con el uso de este hashtag es enlazar a la lotería con la capital, buscando que nuestros clientes sientan apropiación por la ciudad y se puedan enlazar todas nuestras publicaciones con las cuentas distritales para lograr una mayor visibilidad. Para esto se realizarán videos cortos de 6 a 10 segundos para generar mayor interacción por parte de nuestra comunidad. </a:t>
            </a:r>
            <a:endParaRPr sz="18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Calibri"/>
              <a:buNone/>
            </a:pPr>
            <a:endParaRPr sz="18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Calibri"/>
              <a:buNone/>
            </a:pPr>
            <a:r>
              <a:rPr lang="en" sz="1800" b="0" i="0" u="none" strike="noStrike" cap="none">
                <a:solidFill>
                  <a:srgbClr val="000000"/>
                </a:solidFill>
                <a:latin typeface="Calibri"/>
                <a:ea typeface="Calibri"/>
                <a:cs typeface="Calibri"/>
                <a:sym typeface="Calibri"/>
              </a:rPr>
              <a:t>5. Insta Stories </a:t>
            </a:r>
            <a:endParaRPr sz="18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endParaRPr sz="18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Calibri"/>
              <a:buNone/>
            </a:pPr>
            <a:r>
              <a:rPr lang="en" sz="1800" b="0" i="0" u="none" strike="noStrike" cap="none">
                <a:solidFill>
                  <a:srgbClr val="000000"/>
                </a:solidFill>
                <a:latin typeface="Calibri"/>
                <a:ea typeface="Calibri"/>
                <a:cs typeface="Calibri"/>
                <a:sym typeface="Calibri"/>
              </a:rPr>
              <a:t>6. Realización de reportes de interacción  en RRSS y analytics página Web, entregables mediante el informe mensual.  </a:t>
            </a:r>
            <a:endParaRPr sz="1600" b="0" i="0" u="none" strike="noStrike" cap="none">
              <a:solidFill>
                <a:srgbClr val="000000"/>
              </a:solidFill>
              <a:latin typeface="Calibri"/>
              <a:ea typeface="Calibri"/>
              <a:cs typeface="Calibri"/>
              <a:sym typeface="Calibri"/>
            </a:endParaRPr>
          </a:p>
        </p:txBody>
      </p:sp>
      <p:sp>
        <p:nvSpPr>
          <p:cNvPr id="428" name="Google Shape;428;p51"/>
          <p:cNvSpPr/>
          <p:nvPr/>
        </p:nvSpPr>
        <p:spPr>
          <a:xfrm>
            <a:off x="3" y="362077"/>
            <a:ext cx="9258599" cy="689334"/>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00"/>
              <a:buFont typeface="Calibri"/>
              <a:buNone/>
            </a:pPr>
            <a:r>
              <a:rPr lang="en" sz="2400" b="1" i="0" u="none" strike="noStrike" cap="none">
                <a:solidFill>
                  <a:schemeClr val="lt1"/>
                </a:solidFill>
                <a:latin typeface="Calibri"/>
                <a:ea typeface="Calibri"/>
                <a:cs typeface="Calibri"/>
                <a:sym typeface="Calibri"/>
              </a:rPr>
              <a:t>3. Aumentar la visibilidad de la marca con campañas</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2"/>
          <p:cNvSpPr txBox="1">
            <a:spLocks noGrp="1"/>
          </p:cNvSpPr>
          <p:nvPr>
            <p:ph type="body" idx="1"/>
          </p:nvPr>
        </p:nvSpPr>
        <p:spPr>
          <a:xfrm>
            <a:off x="838200" y="1806372"/>
            <a:ext cx="10515600" cy="34648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sz="2400"/>
              <a:t>Relacionar al nuevo gordo con la interacción natural de “me gusta” para dar a conocer de forma masiva el Nuevo Plan de Premios, tanto en el ecosistema digital como entre los loteros y usuarios offline.</a:t>
            </a:r>
            <a:endParaRPr/>
          </a:p>
          <a:p>
            <a:pPr marL="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r>
              <a:rPr lang="en" sz="2400"/>
              <a:t>Esta etiqueta también acompañará las campañas posteriores. </a:t>
            </a:r>
            <a:r>
              <a:rPr lang="en" sz="2400" b="1"/>
              <a:t>#MeGustaElGordo</a:t>
            </a:r>
            <a:endParaRPr/>
          </a:p>
          <a:p>
            <a:pPr marL="91440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endParaRPr sz="2400"/>
          </a:p>
        </p:txBody>
      </p:sp>
      <p:sp>
        <p:nvSpPr>
          <p:cNvPr id="434" name="Google Shape;434;p52"/>
          <p:cNvSpPr/>
          <p:nvPr/>
        </p:nvSpPr>
        <p:spPr>
          <a:xfrm>
            <a:off x="1" y="362067"/>
            <a:ext cx="8444752"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 Campaña ”ME GUSTA EL GORDO”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3"/>
          <p:cNvSpPr txBox="1">
            <a:spLocks noGrp="1"/>
          </p:cNvSpPr>
          <p:nvPr>
            <p:ph type="body" idx="1"/>
          </p:nvPr>
        </p:nvSpPr>
        <p:spPr>
          <a:xfrm>
            <a:off x="780750" y="1411925"/>
            <a:ext cx="10515600" cy="435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sz="2400"/>
              <a:t>Una campaña que invita a los colombianos y sobre todo a los bogotanos a conocer nuestra capital, sus lugares turísticos, sus sitios reconocidos, invita a la gente en RRSS a visitarlos a través de contenido informativo con hallazgos, historia, su antigüedad, generando sentido de pertenencia y resaltando la presencia de La Mano del gordo de la Lotería de Bogotá.</a:t>
            </a:r>
            <a:endParaRPr sz="2400"/>
          </a:p>
          <a:p>
            <a:pPr marL="0" lvl="0" indent="0" algn="l" rtl="0">
              <a:lnSpc>
                <a:spcPct val="100000"/>
              </a:lnSpc>
              <a:spcBef>
                <a:spcPts val="0"/>
              </a:spcBef>
              <a:spcAft>
                <a:spcPts val="0"/>
              </a:spcAft>
              <a:buClr>
                <a:schemeClr val="dk1"/>
              </a:buClr>
              <a:buSzPts val="1100"/>
              <a:buFont typeface="Arial"/>
              <a:buNone/>
            </a:pPr>
            <a:endParaRPr sz="2400"/>
          </a:p>
          <a:p>
            <a:pPr marL="0" lvl="0" indent="0" algn="l" rtl="0">
              <a:lnSpc>
                <a:spcPct val="100000"/>
              </a:lnSpc>
              <a:spcBef>
                <a:spcPts val="0"/>
              </a:spcBef>
              <a:spcAft>
                <a:spcPts val="0"/>
              </a:spcAft>
              <a:buClr>
                <a:schemeClr val="dk1"/>
              </a:buClr>
              <a:buSzPts val="2800"/>
              <a:buFont typeface="Arial"/>
              <a:buNone/>
            </a:pPr>
            <a:r>
              <a:rPr lang="en" sz="2400"/>
              <a:t>Frase de Campaña: Disfruta nuestra capital y recorre </a:t>
            </a:r>
            <a:r>
              <a:rPr lang="en" sz="2400" b="1"/>
              <a:t>#LaRutaDelGordo</a:t>
            </a:r>
            <a:endParaRPr sz="2400" b="1"/>
          </a:p>
          <a:p>
            <a:pPr marL="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endParaRPr sz="2400"/>
          </a:p>
        </p:txBody>
      </p:sp>
      <p:sp>
        <p:nvSpPr>
          <p:cNvPr id="440" name="Google Shape;440;p53"/>
          <p:cNvSpPr/>
          <p:nvPr/>
        </p:nvSpPr>
        <p:spPr>
          <a:xfrm>
            <a:off x="0" y="362067"/>
            <a:ext cx="8964705"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  Campaña “LA RUTA DEL GORDO”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4"/>
          <p:cNvSpPr txBox="1">
            <a:spLocks noGrp="1"/>
          </p:cNvSpPr>
          <p:nvPr>
            <p:ph type="body" idx="1"/>
          </p:nvPr>
        </p:nvSpPr>
        <p:spPr>
          <a:xfrm>
            <a:off x="780750" y="1259525"/>
            <a:ext cx="10515600" cy="4911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r>
              <a:rPr lang="en" sz="2400"/>
              <a:t>Actualmente contamos con microdata que proviene desde las RRSS, el Mailing y la Base de datos de la tienda online. Al igual que las visitas a la web que son analizadas con Google Analytics y arrojan una microdata importante.</a:t>
            </a:r>
            <a:endParaRPr sz="2400"/>
          </a:p>
          <a:p>
            <a:pPr marL="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r>
              <a:rPr lang="en" sz="2400"/>
              <a:t>Durante el tiempo de realización del contrato realizaremos un análisis y procesamiento de esta microdata para tomar acciones futuras.</a:t>
            </a:r>
            <a:endParaRPr sz="2400"/>
          </a:p>
        </p:txBody>
      </p:sp>
      <p:sp>
        <p:nvSpPr>
          <p:cNvPr id="446" name="Google Shape;446;p54"/>
          <p:cNvSpPr/>
          <p:nvPr/>
        </p:nvSpPr>
        <p:spPr>
          <a:xfrm>
            <a:off x="0" y="362075"/>
            <a:ext cx="3806400"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Minería de datos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5"/>
          <p:cNvSpPr/>
          <p:nvPr/>
        </p:nvSpPr>
        <p:spPr>
          <a:xfrm>
            <a:off x="0" y="195103"/>
            <a:ext cx="5562600" cy="815946"/>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III. Estrategia SEO Adwords </a:t>
            </a:r>
            <a:endParaRPr sz="1400" b="0" i="0" u="none" strike="noStrike" cap="none">
              <a:solidFill>
                <a:srgbClr val="000000"/>
              </a:solidFill>
              <a:latin typeface="Arial"/>
              <a:ea typeface="Arial"/>
              <a:cs typeface="Arial"/>
              <a:sym typeface="Arial"/>
            </a:endParaRPr>
          </a:p>
        </p:txBody>
      </p:sp>
      <p:pic>
        <p:nvPicPr>
          <p:cNvPr id="452" name="Google Shape;452;p55"/>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453" name="Google Shape;453;p55"/>
          <p:cNvSpPr txBox="1">
            <a:spLocks noGrp="1"/>
          </p:cNvSpPr>
          <p:nvPr>
            <p:ph type="body" idx="1"/>
          </p:nvPr>
        </p:nvSpPr>
        <p:spPr>
          <a:xfrm>
            <a:off x="766173" y="1815284"/>
            <a:ext cx="10208881" cy="3786000"/>
          </a:xfrm>
          <a:prstGeom prst="rect">
            <a:avLst/>
          </a:prstGeom>
          <a:noFill/>
          <a:ln>
            <a:noFill/>
          </a:ln>
          <a:effectLst>
            <a:outerShdw blurRad="57150" dist="19050" dir="5400000" algn="bl" rotWithShape="0">
              <a:srgbClr val="FFFFFF">
                <a:alpha val="48235"/>
              </a:srgbClr>
            </a:outerShdw>
          </a:effectLst>
        </p:spPr>
        <p:txBody>
          <a:bodyPr spcFirstLastPara="1" wrap="square" lIns="91425" tIns="91425" rIns="91425" bIns="91425" anchor="t" anchorCtr="0">
            <a:noAutofit/>
          </a:bodyPr>
          <a:lstStyle/>
          <a:p>
            <a:pPr marL="0" marR="0" lvl="0" indent="0" algn="just" rtl="0">
              <a:lnSpc>
                <a:spcPct val="90000"/>
              </a:lnSpc>
              <a:spcBef>
                <a:spcPts val="0"/>
              </a:spcBef>
              <a:spcAft>
                <a:spcPts val="0"/>
              </a:spcAft>
              <a:buClr>
                <a:schemeClr val="dk1"/>
              </a:buClr>
              <a:buSzPts val="1100"/>
              <a:buFont typeface="Arial"/>
              <a:buNone/>
            </a:pPr>
            <a:r>
              <a:rPr lang="en" sz="2000" b="0" i="0" u="none" strike="noStrike" cap="none">
                <a:solidFill>
                  <a:srgbClr val="000000"/>
                </a:solidFill>
                <a:latin typeface="Calibri"/>
                <a:ea typeface="Calibri"/>
                <a:cs typeface="Calibri"/>
                <a:sym typeface="Calibri"/>
              </a:rPr>
              <a:t>Esta estrategia tiene como objetivo identificar el alcance de la búsqueda de personas interesadas en lotería para lograr posicionarnos orgánicamente dentro de los primeros lugares de los SEO o Página de Resultados de Búsqueda, usando las palabras clave seleccionadas para el sitio web de www.loteriadebogota.com</a:t>
            </a:r>
            <a:endParaRPr sz="2000" b="0" i="0" u="none" strike="noStrike" cap="none">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1100"/>
              <a:buFont typeface="Arial"/>
              <a:buNone/>
            </a:pPr>
            <a:r>
              <a:rPr lang="en"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1100"/>
              <a:buFont typeface="Arial"/>
              <a:buNone/>
            </a:pPr>
            <a:r>
              <a:rPr lang="en" sz="2000" b="0" i="0" u="none" strike="noStrike" cap="none">
                <a:solidFill>
                  <a:srgbClr val="000000"/>
                </a:solidFill>
                <a:latin typeface="Calibri"/>
                <a:ea typeface="Calibri"/>
                <a:cs typeface="Calibri"/>
                <a:sym typeface="Calibri"/>
              </a:rPr>
              <a:t>La competencia es reñida no sólo porque existen varias loterías posicionadas en internet, sino porque también existen loterías locales que se llevan parte de este tráfico.</a:t>
            </a:r>
            <a:endParaRPr sz="2000" b="0" i="0" u="none" strike="noStrike" cap="none">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1100"/>
              <a:buFont typeface="Arial"/>
              <a:buNone/>
            </a:pPr>
            <a:endParaRPr sz="2000" b="0" i="0" u="none" strike="noStrike" cap="none">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1100"/>
              <a:buFont typeface="Arial"/>
              <a:buNone/>
            </a:pPr>
            <a:r>
              <a:rPr lang="en" sz="2000" b="0" i="0" u="none" strike="noStrike" cap="none">
                <a:solidFill>
                  <a:srgbClr val="000000"/>
                </a:solidFill>
                <a:latin typeface="Calibri"/>
                <a:ea typeface="Calibri"/>
                <a:cs typeface="Calibri"/>
                <a:sym typeface="Calibri"/>
              </a:rPr>
              <a:t>Las palabras clave contempladas dentro de la propuesta de implementación son las únicas que en conjunto presentan: </a:t>
            </a:r>
            <a:endParaRPr sz="2000" b="0" i="0" u="none" strike="noStrike" cap="none">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1100"/>
              <a:buFont typeface="Arial"/>
              <a:buNone/>
            </a:pPr>
            <a:r>
              <a:rPr lang="en"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a:p>
            <a:pPr marL="457200" marR="0" lvl="0" indent="-330200" algn="just" rtl="0">
              <a:lnSpc>
                <a:spcPct val="90000"/>
              </a:lnSpc>
              <a:spcBef>
                <a:spcPts val="0"/>
              </a:spcBef>
              <a:spcAft>
                <a:spcPts val="0"/>
              </a:spcAft>
              <a:buClr>
                <a:srgbClr val="000000"/>
              </a:buClr>
              <a:buSzPts val="1600"/>
              <a:buFont typeface="Arial"/>
              <a:buChar char="-"/>
            </a:pPr>
            <a:r>
              <a:rPr lang="en" sz="2000" b="0" i="0" u="none" strike="noStrike" cap="none">
                <a:solidFill>
                  <a:srgbClr val="000000"/>
                </a:solidFill>
                <a:latin typeface="Calibri"/>
                <a:ea typeface="Calibri"/>
                <a:cs typeface="Calibri"/>
                <a:sym typeface="Calibri"/>
              </a:rPr>
              <a:t>Un alto nivel de búsqueda (por encima de 100 búsquedas mensuales).  Un nivel de competencia baja (por debajo de 40%). </a:t>
            </a:r>
            <a:endParaRPr sz="2000" b="0" i="0" u="none" strike="noStrike" cap="none">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1100"/>
              <a:buFont typeface="Arial"/>
              <a:buNone/>
            </a:pPr>
            <a:r>
              <a:rPr lang="en"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1600"/>
              <a:buFont typeface="Arial"/>
              <a:buNone/>
            </a:pPr>
            <a:endParaRPr sz="2000" b="0" i="0" u="none" strike="noStrike" cap="none">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1600"/>
              <a:buFont typeface="Arial"/>
              <a:buNone/>
            </a:pPr>
            <a:endParaRPr sz="2000" b="0" i="0" u="none" strike="noStrike" cap="none">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1600"/>
              <a:buFont typeface="Arial"/>
              <a:buNone/>
            </a:pPr>
            <a:endParaRPr sz="2000" b="0" i="0" u="none" strike="noStrike" cap="none">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1600"/>
              <a:buFont typeface="Arial"/>
              <a:buNone/>
            </a:pPr>
            <a:endParaRPr sz="2000" b="0" i="0" u="none" strike="noStrike" cap="none">
              <a:solidFill>
                <a:srgbClr val="000000"/>
              </a:solidFill>
              <a:latin typeface="Calibri"/>
              <a:ea typeface="Calibri"/>
              <a:cs typeface="Calibri"/>
              <a:sym typeface="Calibri"/>
            </a:endParaRPr>
          </a:p>
        </p:txBody>
      </p:sp>
      <p:sp>
        <p:nvSpPr>
          <p:cNvPr id="454" name="Google Shape;454;p55"/>
          <p:cNvSpPr txBox="1"/>
          <p:nvPr/>
        </p:nvSpPr>
        <p:spPr>
          <a:xfrm>
            <a:off x="364196" y="1396784"/>
            <a:ext cx="6191400" cy="418500"/>
          </a:xfrm>
          <a:prstGeom prst="rect">
            <a:avLst/>
          </a:prstGeom>
          <a:noFill/>
          <a:ln>
            <a:noFill/>
          </a:ln>
        </p:spPr>
        <p:txBody>
          <a:bodyPr spcFirstLastPara="1" wrap="square" lIns="91425" tIns="91425" rIns="91425" bIns="91425" anchor="ctr" anchorCtr="0">
            <a:noAutofit/>
          </a:bodyPr>
          <a:lstStyle/>
          <a:p>
            <a:pPr marL="101600" marR="0" lvl="0" indent="0" algn="l" rtl="0">
              <a:lnSpc>
                <a:spcPct val="100000"/>
              </a:lnSpc>
              <a:spcBef>
                <a:spcPts val="0"/>
              </a:spcBef>
              <a:spcAft>
                <a:spcPts val="0"/>
              </a:spcAft>
              <a:buClr>
                <a:srgbClr val="800000"/>
              </a:buClr>
              <a:buSzPts val="2000"/>
              <a:buFont typeface="Arial"/>
              <a:buNone/>
            </a:pPr>
            <a:r>
              <a:rPr lang="en" sz="2000" b="1" i="0" u="none" strike="noStrike" cap="none">
                <a:solidFill>
                  <a:srgbClr val="FF0000"/>
                </a:solidFill>
                <a:latin typeface="Calibri"/>
                <a:ea typeface="Calibri"/>
                <a:cs typeface="Calibri"/>
                <a:sym typeface="Calibri"/>
              </a:rPr>
              <a:t>1. Objetivo :</a:t>
            </a:r>
            <a:endParaRPr sz="20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Calibri"/>
              <a:ea typeface="Calibri"/>
              <a:cs typeface="Calibri"/>
              <a:sym typeface="Calibri"/>
            </a:endParaRPr>
          </a:p>
        </p:txBody>
      </p:sp>
      <p:sp>
        <p:nvSpPr>
          <p:cNvPr id="455" name="Google Shape;455;p55"/>
          <p:cNvSpPr txBox="1"/>
          <p:nvPr/>
        </p:nvSpPr>
        <p:spPr>
          <a:xfrm>
            <a:off x="1123950" y="1504950"/>
            <a:ext cx="9784200" cy="11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56"/>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461" name="Google Shape;461;p56"/>
          <p:cNvSpPr txBox="1"/>
          <p:nvPr/>
        </p:nvSpPr>
        <p:spPr>
          <a:xfrm>
            <a:off x="728475" y="1787850"/>
            <a:ext cx="7253400" cy="42051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n" sz="2000" dirty="0">
                <a:latin typeface="Calibri"/>
                <a:ea typeface="Calibri"/>
                <a:cs typeface="Calibri"/>
                <a:sym typeface="Calibri"/>
              </a:rPr>
              <a:t>Se describe el proceso para la selección de keywords  (No se detalla el paso a paso del método, por reserva de información y Know How de GH1)  </a:t>
            </a:r>
            <a:endParaRPr sz="2000" dirty="0">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2000" dirty="0">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 sz="2000" b="0" i="0" u="none" strike="noStrike" cap="none" dirty="0">
                <a:solidFill>
                  <a:srgbClr val="000000"/>
                </a:solidFill>
                <a:latin typeface="Calibri"/>
                <a:ea typeface="Calibri"/>
                <a:cs typeface="Calibri"/>
                <a:sym typeface="Calibri"/>
              </a:rPr>
              <a:t>Para determinar qué palabras serían sometidas no sólo al análisis del volumen de búsqueda con la herramienta </a:t>
            </a:r>
            <a:r>
              <a:rPr lang="en" sz="2000" dirty="0">
                <a:latin typeface="Calibri"/>
                <a:ea typeface="Calibri"/>
                <a:cs typeface="Calibri"/>
                <a:sym typeface="Calibri"/>
              </a:rPr>
              <a:t>GoogleAds</a:t>
            </a:r>
            <a:r>
              <a:rPr lang="en" sz="2000" b="0" i="0" u="none" strike="noStrike" cap="none" dirty="0">
                <a:solidFill>
                  <a:srgbClr val="000000"/>
                </a:solidFill>
                <a:latin typeface="Calibri"/>
                <a:ea typeface="Calibri"/>
                <a:cs typeface="Calibri"/>
                <a:sym typeface="Calibri"/>
              </a:rPr>
              <a:t>, sino también al análisis de competencia y autoridad de página, se tomaron como punto de partida los siguientes elementos: </a:t>
            </a:r>
            <a:endParaRPr sz="2000" b="0" i="0"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 sz="2000" b="0" i="0" u="none" strike="noStrike" cap="none" dirty="0">
                <a:solidFill>
                  <a:srgbClr val="000000"/>
                </a:solidFill>
                <a:latin typeface="Calibri"/>
                <a:ea typeface="Calibri"/>
                <a:cs typeface="Calibri"/>
                <a:sym typeface="Calibri"/>
              </a:rPr>
              <a:t> </a:t>
            </a:r>
            <a:endParaRPr sz="20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Arial"/>
              <a:buChar char="●"/>
            </a:pPr>
            <a:r>
              <a:rPr lang="en" sz="2000" dirty="0">
                <a:latin typeface="Calibri"/>
                <a:ea typeface="Calibri"/>
                <a:cs typeface="Calibri"/>
                <a:sym typeface="Calibri"/>
              </a:rPr>
              <a:t>Keywords más buscadas por jugadores de lotería </a:t>
            </a:r>
            <a:endParaRPr sz="2000" dirty="0">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Arial"/>
              <a:buChar char="●"/>
            </a:pPr>
            <a:r>
              <a:rPr lang="en" sz="2000" b="0" i="0" u="none" strike="noStrike" cap="none" dirty="0">
                <a:solidFill>
                  <a:srgbClr val="000000"/>
                </a:solidFill>
                <a:latin typeface="Calibri"/>
                <a:ea typeface="Calibri"/>
                <a:cs typeface="Calibri"/>
                <a:sym typeface="Calibri"/>
              </a:rPr>
              <a:t>Taxonomía del sitio, es decir el orden de navegación del sitio.  </a:t>
            </a:r>
            <a:endParaRPr sz="20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Arial"/>
              <a:buChar char="●"/>
            </a:pPr>
            <a:r>
              <a:rPr lang="en" sz="2000" b="0" i="0" u="none" strike="noStrike" cap="none" dirty="0">
                <a:solidFill>
                  <a:srgbClr val="000000"/>
                </a:solidFill>
                <a:latin typeface="Calibri"/>
                <a:ea typeface="Calibri"/>
                <a:cs typeface="Calibri"/>
                <a:sym typeface="Calibri"/>
              </a:rPr>
              <a:t>Concepto de marca y estrategia de comunicación. </a:t>
            </a:r>
            <a:endParaRPr sz="2000" b="0" i="0" u="none" strike="noStrike" cap="none" dirty="0">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Arial"/>
              <a:buChar char="●"/>
            </a:pPr>
            <a:r>
              <a:rPr lang="en" sz="2000" b="0" i="0" u="none" strike="noStrike" cap="none" dirty="0">
                <a:solidFill>
                  <a:srgbClr val="000000"/>
                </a:solidFill>
                <a:latin typeface="Calibri"/>
                <a:ea typeface="Calibri"/>
                <a:cs typeface="Calibri"/>
                <a:sym typeface="Calibri"/>
              </a:rPr>
              <a:t>Audiencia del portal ( Colombia, Ciudades específicas del levantamiento de información).</a:t>
            </a:r>
            <a:endParaRPr sz="2000" b="0" i="0" u="none" strike="noStrike" cap="none" dirty="0">
              <a:solidFill>
                <a:srgbClr val="000000"/>
              </a:solidFill>
              <a:latin typeface="Calibri"/>
              <a:ea typeface="Calibri"/>
              <a:cs typeface="Calibri"/>
              <a:sym typeface="Calibri"/>
            </a:endParaRPr>
          </a:p>
        </p:txBody>
      </p:sp>
      <p:sp>
        <p:nvSpPr>
          <p:cNvPr id="462" name="Google Shape;462;p56"/>
          <p:cNvSpPr/>
          <p:nvPr/>
        </p:nvSpPr>
        <p:spPr>
          <a:xfrm>
            <a:off x="0" y="195103"/>
            <a:ext cx="5562600" cy="815946"/>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III. Estrategia SEO Adwords </a:t>
            </a:r>
            <a:endParaRPr sz="1400" b="0" i="0" u="none" strike="noStrike" cap="none">
              <a:solidFill>
                <a:srgbClr val="000000"/>
              </a:solidFill>
              <a:latin typeface="Arial"/>
              <a:ea typeface="Arial"/>
              <a:cs typeface="Arial"/>
              <a:sym typeface="Arial"/>
            </a:endParaRPr>
          </a:p>
        </p:txBody>
      </p:sp>
      <p:sp>
        <p:nvSpPr>
          <p:cNvPr id="463" name="Google Shape;463;p56"/>
          <p:cNvSpPr txBox="1"/>
          <p:nvPr/>
        </p:nvSpPr>
        <p:spPr>
          <a:xfrm>
            <a:off x="304800" y="609600"/>
            <a:ext cx="3000000" cy="1780800"/>
          </a:xfrm>
          <a:prstGeom prst="rect">
            <a:avLst/>
          </a:prstGeom>
          <a:noFill/>
          <a:ln>
            <a:noFill/>
          </a:ln>
        </p:spPr>
        <p:txBody>
          <a:bodyPr spcFirstLastPara="1" wrap="square" lIns="91425" tIns="91425" rIns="91425" bIns="91425" anchor="ctr" anchorCtr="0">
            <a:noAutofit/>
          </a:bodyPr>
          <a:lstStyle/>
          <a:p>
            <a:pPr marL="101600" lvl="0" indent="0" algn="l" rtl="0">
              <a:spcBef>
                <a:spcPts val="0"/>
              </a:spcBef>
              <a:spcAft>
                <a:spcPts val="0"/>
              </a:spcAft>
              <a:buNone/>
            </a:pPr>
            <a:r>
              <a:rPr lang="en" sz="2000" b="1">
                <a:solidFill>
                  <a:srgbClr val="FF0000"/>
                </a:solidFill>
                <a:latin typeface="Calibri"/>
                <a:ea typeface="Calibri"/>
                <a:cs typeface="Calibri"/>
                <a:sym typeface="Calibri"/>
              </a:rPr>
              <a:t>2. Metodo :</a:t>
            </a:r>
            <a:endParaRPr/>
          </a:p>
        </p:txBody>
      </p:sp>
      <p:sp>
        <p:nvSpPr>
          <p:cNvPr id="464" name="Google Shape;464;p56"/>
          <p:cNvSpPr txBox="1"/>
          <p:nvPr/>
        </p:nvSpPr>
        <p:spPr>
          <a:xfrm>
            <a:off x="8172450" y="2390400"/>
            <a:ext cx="3000000" cy="30000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Clr>
                <a:schemeClr val="dk1"/>
              </a:buClr>
              <a:buSzPts val="1400"/>
              <a:buChar char="●"/>
            </a:pPr>
            <a:r>
              <a:rPr lang="en">
                <a:solidFill>
                  <a:schemeClr val="dk1"/>
                </a:solidFill>
              </a:rPr>
              <a:t>Ganar dinero</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Juegos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Apuestas online colombia</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Juegos de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Millonarios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Resultado de las loterias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Resultado bogota</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Ganar dinero colombia</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Como ganar dinero colombia</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Sorteo</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Millonarios hoy</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Resultado de las loterias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Como ganar dinero</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Resultado loteria  </a:t>
            </a:r>
            <a:endParaRPr/>
          </a:p>
        </p:txBody>
      </p:sp>
      <p:sp>
        <p:nvSpPr>
          <p:cNvPr id="465" name="Google Shape;465;p56"/>
          <p:cNvSpPr txBox="1"/>
          <p:nvPr/>
        </p:nvSpPr>
        <p:spPr>
          <a:xfrm>
            <a:off x="8229600" y="1371600"/>
            <a:ext cx="3000000" cy="1201500"/>
          </a:xfrm>
          <a:prstGeom prst="rect">
            <a:avLst/>
          </a:prstGeom>
          <a:noFill/>
          <a:ln>
            <a:noFill/>
          </a:ln>
        </p:spPr>
        <p:txBody>
          <a:bodyPr spcFirstLastPara="1" wrap="square" lIns="91425" tIns="91425" rIns="91425" bIns="91425" anchor="ctr" anchorCtr="0">
            <a:noAutofit/>
          </a:bodyPr>
          <a:lstStyle/>
          <a:p>
            <a:pPr marL="101600" lvl="0" indent="0" algn="l" rtl="0">
              <a:spcBef>
                <a:spcPts val="0"/>
              </a:spcBef>
              <a:spcAft>
                <a:spcPts val="0"/>
              </a:spcAft>
              <a:buNone/>
            </a:pPr>
            <a:r>
              <a:rPr lang="en" sz="2000" b="1">
                <a:solidFill>
                  <a:srgbClr val="FF0000"/>
                </a:solidFill>
                <a:latin typeface="Calibri"/>
                <a:ea typeface="Calibri"/>
                <a:cs typeface="Calibri"/>
                <a:sym typeface="Calibri"/>
              </a:rPr>
              <a:t>Keywords a utilizar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57"/>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471" name="Google Shape;471;p57"/>
          <p:cNvSpPr txBox="1"/>
          <p:nvPr/>
        </p:nvSpPr>
        <p:spPr>
          <a:xfrm>
            <a:off x="364196" y="1135695"/>
            <a:ext cx="6191400" cy="418500"/>
          </a:xfrm>
          <a:prstGeom prst="rect">
            <a:avLst/>
          </a:prstGeom>
          <a:noFill/>
          <a:ln>
            <a:noFill/>
          </a:ln>
        </p:spPr>
        <p:txBody>
          <a:bodyPr spcFirstLastPara="1" wrap="square" lIns="91425" tIns="91425" rIns="91425" bIns="91425" anchor="ctr" anchorCtr="0">
            <a:noAutofit/>
          </a:bodyPr>
          <a:lstStyle/>
          <a:p>
            <a:pPr marL="101600" marR="0" lvl="0" indent="0" algn="l" rtl="0">
              <a:lnSpc>
                <a:spcPct val="100000"/>
              </a:lnSpc>
              <a:spcBef>
                <a:spcPts val="0"/>
              </a:spcBef>
              <a:spcAft>
                <a:spcPts val="0"/>
              </a:spcAft>
              <a:buClr>
                <a:srgbClr val="800000"/>
              </a:buClr>
              <a:buSzPts val="2000"/>
              <a:buFont typeface="Arial"/>
              <a:buNone/>
            </a:pPr>
            <a:r>
              <a:rPr lang="en" sz="2000" b="1" i="0" u="none" strike="noStrike" cap="none">
                <a:solidFill>
                  <a:srgbClr val="FF0000"/>
                </a:solidFill>
                <a:latin typeface="Calibri"/>
                <a:ea typeface="Calibri"/>
                <a:cs typeface="Calibri"/>
                <a:sym typeface="Calibri"/>
              </a:rPr>
              <a:t>1. Palabras clave que se implementarán:</a:t>
            </a:r>
            <a:endParaRPr sz="20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Calibri"/>
              <a:ea typeface="Calibri"/>
              <a:cs typeface="Calibri"/>
              <a:sym typeface="Calibri"/>
            </a:endParaRPr>
          </a:p>
        </p:txBody>
      </p:sp>
      <p:pic>
        <p:nvPicPr>
          <p:cNvPr id="472" name="Google Shape;472;p57"/>
          <p:cNvPicPr preferRelativeResize="0"/>
          <p:nvPr/>
        </p:nvPicPr>
        <p:blipFill rotWithShape="1">
          <a:blip r:embed="rId4">
            <a:alphaModFix/>
          </a:blip>
          <a:srcRect/>
          <a:stretch/>
        </p:blipFill>
        <p:spPr>
          <a:xfrm>
            <a:off x="1011615" y="1678841"/>
            <a:ext cx="4448175" cy="4267200"/>
          </a:xfrm>
          <a:prstGeom prst="rect">
            <a:avLst/>
          </a:prstGeom>
          <a:noFill/>
          <a:ln>
            <a:noFill/>
          </a:ln>
        </p:spPr>
      </p:pic>
      <p:pic>
        <p:nvPicPr>
          <p:cNvPr id="473" name="Google Shape;473;p57"/>
          <p:cNvPicPr preferRelativeResize="0"/>
          <p:nvPr/>
        </p:nvPicPr>
        <p:blipFill rotWithShape="1">
          <a:blip r:embed="rId5">
            <a:alphaModFix/>
          </a:blip>
          <a:srcRect/>
          <a:stretch/>
        </p:blipFill>
        <p:spPr>
          <a:xfrm>
            <a:off x="6546840" y="2010586"/>
            <a:ext cx="4400550" cy="1543050"/>
          </a:xfrm>
          <a:prstGeom prst="rect">
            <a:avLst/>
          </a:prstGeom>
          <a:noFill/>
          <a:ln>
            <a:noFill/>
          </a:ln>
        </p:spPr>
      </p:pic>
      <p:sp>
        <p:nvSpPr>
          <p:cNvPr id="474" name="Google Shape;474;p57"/>
          <p:cNvSpPr/>
          <p:nvPr/>
        </p:nvSpPr>
        <p:spPr>
          <a:xfrm>
            <a:off x="0" y="195103"/>
            <a:ext cx="5562600" cy="815946"/>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III. Estrategia SEO Adwords </a:t>
            </a:r>
            <a:endParaRPr sz="1400" b="0" i="0" u="none" strike="noStrike" cap="none">
              <a:solidFill>
                <a:srgbClr val="000000"/>
              </a:solidFill>
              <a:latin typeface="Arial"/>
              <a:ea typeface="Arial"/>
              <a:cs typeface="Arial"/>
              <a:sym typeface="Arial"/>
            </a:endParaRPr>
          </a:p>
        </p:txBody>
      </p:sp>
      <p:sp>
        <p:nvSpPr>
          <p:cNvPr id="475" name="Google Shape;475;p57"/>
          <p:cNvSpPr txBox="1">
            <a:spLocks noGrp="1"/>
          </p:cNvSpPr>
          <p:nvPr>
            <p:ph type="body" idx="1"/>
          </p:nvPr>
        </p:nvSpPr>
        <p:spPr>
          <a:xfrm>
            <a:off x="6394115" y="3740597"/>
            <a:ext cx="5076900" cy="1390500"/>
          </a:xfrm>
          <a:prstGeom prst="rect">
            <a:avLst/>
          </a:prstGeom>
          <a:noFill/>
          <a:ln>
            <a:noFill/>
          </a:ln>
          <a:effectLst>
            <a:outerShdw blurRad="57150" dist="19050" dir="5400000" algn="bl" rotWithShape="0">
              <a:srgbClr val="FFFFFF">
                <a:alpha val="48240"/>
              </a:srgbClr>
            </a:outerShdw>
          </a:effectLst>
        </p:spPr>
        <p:txBody>
          <a:bodyPr spcFirstLastPara="1" wrap="square" lIns="91425" tIns="91425" rIns="91425" bIns="91425" anchor="t" anchorCtr="0">
            <a:noAutofit/>
          </a:bodyPr>
          <a:lstStyle/>
          <a:p>
            <a:pPr marL="0" marR="0" lvl="0" indent="0" algn="just" rtl="0">
              <a:lnSpc>
                <a:spcPct val="90000"/>
              </a:lnSpc>
              <a:spcBef>
                <a:spcPts val="0"/>
              </a:spcBef>
              <a:spcAft>
                <a:spcPts val="0"/>
              </a:spcAft>
              <a:buClr>
                <a:schemeClr val="dk1"/>
              </a:buClr>
              <a:buSzPts val="1600"/>
              <a:buFont typeface="Arial"/>
              <a:buNone/>
            </a:pPr>
            <a:r>
              <a:rPr lang="en" sz="1800" b="0" i="0" u="none" strike="noStrike" cap="none" dirty="0">
                <a:solidFill>
                  <a:srgbClr val="000000"/>
                </a:solidFill>
                <a:latin typeface="Calibri"/>
                <a:ea typeface="Calibri"/>
                <a:cs typeface="Calibri"/>
                <a:sym typeface="Calibri"/>
              </a:rPr>
              <a:t>Estas  palabras atraerán a nuestro público objetivo, pues hacen referencia a los juegos de azar, igualmente son aspiracionales y se alinean con búsquedas en las que una persona quisiera ganar dinero.</a:t>
            </a:r>
            <a:endParaRPr sz="1800" b="0" i="0" u="none" strike="noStrike" cap="none" dirty="0">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1600"/>
              <a:buFont typeface="Arial"/>
              <a:buNone/>
            </a:pPr>
            <a:endParaRPr sz="1800" b="0" i="0" u="none" strike="noStrike" cap="none" dirty="0">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1600"/>
              <a:buFont typeface="Arial"/>
              <a:buNone/>
            </a:pPr>
            <a:r>
              <a:rPr lang="en" sz="1800" b="0" i="0" u="none" strike="noStrike" cap="none" dirty="0">
                <a:solidFill>
                  <a:srgbClr val="000000"/>
                </a:solidFill>
                <a:latin typeface="Calibri"/>
                <a:ea typeface="Calibri"/>
                <a:cs typeface="Calibri"/>
                <a:sym typeface="Calibri"/>
              </a:rPr>
              <a:t>Ubicación: Colombia</a:t>
            </a:r>
            <a:endParaRPr sz="1800" b="0" i="0" u="none" strike="noStrike" cap="none" dirty="0">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1600"/>
              <a:buFont typeface="Arial"/>
              <a:buNone/>
            </a:pPr>
            <a:r>
              <a:rPr lang="en" sz="1800" b="0" i="0" u="none" strike="noStrike" cap="none" dirty="0">
                <a:solidFill>
                  <a:srgbClr val="000000"/>
                </a:solidFill>
                <a:latin typeface="Calibri"/>
                <a:ea typeface="Calibri"/>
                <a:cs typeface="Calibri"/>
                <a:sym typeface="Calibri"/>
              </a:rPr>
              <a:t>Idioma : Español </a:t>
            </a:r>
            <a:endParaRPr sz="1800" b="0" i="0" u="none" strike="noStrike" cap="none" dirty="0">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1600"/>
              <a:buFont typeface="Arial"/>
              <a:buNone/>
            </a:pPr>
            <a:r>
              <a:rPr lang="en" sz="1800" b="0" i="0" u="none" strike="noStrike" cap="none" dirty="0">
                <a:solidFill>
                  <a:srgbClr val="000000"/>
                </a:solidFill>
                <a:latin typeface="Calibri"/>
                <a:ea typeface="Calibri"/>
                <a:cs typeface="Calibri"/>
                <a:sym typeface="Calibri"/>
              </a:rPr>
              <a:t>Redes de Búsqueda : Google</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58"/>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481" name="Google Shape;481;p58"/>
          <p:cNvSpPr txBox="1"/>
          <p:nvPr/>
        </p:nvSpPr>
        <p:spPr>
          <a:xfrm>
            <a:off x="364196" y="1135695"/>
            <a:ext cx="6191400" cy="418500"/>
          </a:xfrm>
          <a:prstGeom prst="rect">
            <a:avLst/>
          </a:prstGeom>
          <a:noFill/>
          <a:ln>
            <a:noFill/>
          </a:ln>
        </p:spPr>
        <p:txBody>
          <a:bodyPr spcFirstLastPara="1" wrap="square" lIns="91425" tIns="91425" rIns="91425" bIns="91425" anchor="ctr" anchorCtr="0">
            <a:noAutofit/>
          </a:bodyPr>
          <a:lstStyle/>
          <a:p>
            <a:pPr marL="101600" marR="0" lvl="0" indent="0" algn="l" rtl="0">
              <a:lnSpc>
                <a:spcPct val="100000"/>
              </a:lnSpc>
              <a:spcBef>
                <a:spcPts val="0"/>
              </a:spcBef>
              <a:spcAft>
                <a:spcPts val="0"/>
              </a:spcAft>
              <a:buClr>
                <a:srgbClr val="800000"/>
              </a:buClr>
              <a:buSzPts val="2000"/>
              <a:buFont typeface="Arial"/>
              <a:buNone/>
            </a:pPr>
            <a:r>
              <a:rPr lang="en" sz="2000" b="1" i="0" u="none" strike="noStrike" cap="none">
                <a:solidFill>
                  <a:srgbClr val="FF0000"/>
                </a:solidFill>
                <a:latin typeface="Calibri"/>
                <a:ea typeface="Calibri"/>
                <a:cs typeface="Calibri"/>
                <a:sym typeface="Calibri"/>
              </a:rPr>
              <a:t>- Conversión CPC:</a:t>
            </a:r>
            <a:endParaRPr sz="20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Calibri"/>
              <a:ea typeface="Calibri"/>
              <a:cs typeface="Calibri"/>
              <a:sym typeface="Calibri"/>
            </a:endParaRPr>
          </a:p>
        </p:txBody>
      </p:sp>
      <p:pic>
        <p:nvPicPr>
          <p:cNvPr id="482" name="Google Shape;482;p58"/>
          <p:cNvPicPr preferRelativeResize="0"/>
          <p:nvPr/>
        </p:nvPicPr>
        <p:blipFill rotWithShape="1">
          <a:blip r:embed="rId4">
            <a:alphaModFix/>
          </a:blip>
          <a:srcRect/>
          <a:stretch/>
        </p:blipFill>
        <p:spPr>
          <a:xfrm>
            <a:off x="1139625" y="1679815"/>
            <a:ext cx="9629775" cy="3914775"/>
          </a:xfrm>
          <a:prstGeom prst="rect">
            <a:avLst/>
          </a:prstGeom>
          <a:noFill/>
          <a:ln>
            <a:noFill/>
          </a:ln>
        </p:spPr>
      </p:pic>
      <p:sp>
        <p:nvSpPr>
          <p:cNvPr id="483" name="Google Shape;483;p58"/>
          <p:cNvSpPr/>
          <p:nvPr/>
        </p:nvSpPr>
        <p:spPr>
          <a:xfrm>
            <a:off x="0" y="195103"/>
            <a:ext cx="5562600" cy="815946"/>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III. Estrategia SEO Adwords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59"/>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489" name="Google Shape;489;p59"/>
          <p:cNvSpPr txBox="1"/>
          <p:nvPr/>
        </p:nvSpPr>
        <p:spPr>
          <a:xfrm>
            <a:off x="364200" y="1330944"/>
            <a:ext cx="6191400" cy="418500"/>
          </a:xfrm>
          <a:prstGeom prst="rect">
            <a:avLst/>
          </a:prstGeom>
          <a:noFill/>
          <a:ln>
            <a:noFill/>
          </a:ln>
        </p:spPr>
        <p:txBody>
          <a:bodyPr spcFirstLastPara="1" wrap="square" lIns="91425" tIns="91425" rIns="91425" bIns="91425" anchor="ctr" anchorCtr="0">
            <a:noAutofit/>
          </a:bodyPr>
          <a:lstStyle/>
          <a:p>
            <a:pPr marL="101600" marR="0" lvl="0" indent="0" algn="l" rtl="0">
              <a:lnSpc>
                <a:spcPct val="100000"/>
              </a:lnSpc>
              <a:spcBef>
                <a:spcPts val="0"/>
              </a:spcBef>
              <a:spcAft>
                <a:spcPts val="0"/>
              </a:spcAft>
              <a:buClr>
                <a:srgbClr val="800000"/>
              </a:buClr>
              <a:buSzPts val="2000"/>
              <a:buFont typeface="Arial"/>
              <a:buNone/>
            </a:pPr>
            <a:r>
              <a:rPr lang="en" sz="2000" b="1" i="0" u="none" strike="noStrike" cap="none">
                <a:solidFill>
                  <a:srgbClr val="FF0000"/>
                </a:solidFill>
                <a:latin typeface="Calibri"/>
                <a:ea typeface="Calibri"/>
                <a:cs typeface="Calibri"/>
                <a:sym typeface="Calibri"/>
              </a:rPr>
              <a:t>- Ciudades principales y uso dispositivos:</a:t>
            </a:r>
            <a:endParaRPr sz="20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Calibri"/>
              <a:ea typeface="Calibri"/>
              <a:cs typeface="Calibri"/>
              <a:sym typeface="Calibri"/>
            </a:endParaRPr>
          </a:p>
        </p:txBody>
      </p:sp>
      <p:pic>
        <p:nvPicPr>
          <p:cNvPr id="490" name="Google Shape;490;p59"/>
          <p:cNvPicPr preferRelativeResize="0"/>
          <p:nvPr/>
        </p:nvPicPr>
        <p:blipFill rotWithShape="1">
          <a:blip r:embed="rId4">
            <a:alphaModFix/>
          </a:blip>
          <a:srcRect/>
          <a:stretch/>
        </p:blipFill>
        <p:spPr>
          <a:xfrm>
            <a:off x="1045313" y="1924940"/>
            <a:ext cx="4829175" cy="3724275"/>
          </a:xfrm>
          <a:prstGeom prst="rect">
            <a:avLst/>
          </a:prstGeom>
          <a:noFill/>
          <a:ln>
            <a:noFill/>
          </a:ln>
        </p:spPr>
      </p:pic>
      <p:pic>
        <p:nvPicPr>
          <p:cNvPr id="491" name="Google Shape;491;p59"/>
          <p:cNvPicPr preferRelativeResize="0"/>
          <p:nvPr/>
        </p:nvPicPr>
        <p:blipFill rotWithShape="1">
          <a:blip r:embed="rId5">
            <a:alphaModFix/>
          </a:blip>
          <a:srcRect/>
          <a:stretch/>
        </p:blipFill>
        <p:spPr>
          <a:xfrm>
            <a:off x="6432288" y="1858265"/>
            <a:ext cx="4800600" cy="3790950"/>
          </a:xfrm>
          <a:prstGeom prst="rect">
            <a:avLst/>
          </a:prstGeom>
          <a:noFill/>
          <a:ln>
            <a:noFill/>
          </a:ln>
        </p:spPr>
      </p:pic>
      <p:sp>
        <p:nvSpPr>
          <p:cNvPr id="492" name="Google Shape;492;p59"/>
          <p:cNvSpPr/>
          <p:nvPr/>
        </p:nvSpPr>
        <p:spPr>
          <a:xfrm>
            <a:off x="0" y="195103"/>
            <a:ext cx="5562600" cy="815946"/>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III. Estrategia SEO Adwords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60"/>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498" name="Google Shape;498;p60"/>
          <p:cNvSpPr txBox="1">
            <a:spLocks noGrp="1"/>
          </p:cNvSpPr>
          <p:nvPr>
            <p:ph type="body" idx="1"/>
          </p:nvPr>
        </p:nvSpPr>
        <p:spPr>
          <a:xfrm>
            <a:off x="1067550" y="2040800"/>
            <a:ext cx="9347400" cy="1013400"/>
          </a:xfrm>
          <a:prstGeom prst="rect">
            <a:avLst/>
          </a:prstGeom>
          <a:noFill/>
          <a:ln>
            <a:noFill/>
          </a:ln>
          <a:effectLst>
            <a:outerShdw blurRad="57150" dist="19050" dir="5400000" algn="bl" rotWithShape="0">
              <a:srgbClr val="FFFFFF">
                <a:alpha val="48235"/>
              </a:srgbClr>
            </a:outerShdw>
          </a:effectLst>
        </p:spPr>
        <p:txBody>
          <a:bodyPr spcFirstLastPara="1" wrap="square" lIns="91425" tIns="91425" rIns="91425" bIns="91425" anchor="ctr" anchorCtr="0">
            <a:noAutofit/>
          </a:bodyPr>
          <a:lstStyle/>
          <a:p>
            <a:pPr marL="0" marR="0" lvl="0" indent="0" algn="just" rtl="0">
              <a:lnSpc>
                <a:spcPct val="90000"/>
              </a:lnSpc>
              <a:spcBef>
                <a:spcPts val="0"/>
              </a:spcBef>
              <a:spcAft>
                <a:spcPts val="0"/>
              </a:spcAft>
              <a:buClr>
                <a:schemeClr val="dk1"/>
              </a:buClr>
              <a:buSzPts val="1400"/>
              <a:buFont typeface="Arial"/>
              <a:buNone/>
            </a:pPr>
            <a:r>
              <a:rPr lang="en" sz="1600" b="0" i="0" u="none" strike="noStrike" cap="none">
                <a:solidFill>
                  <a:srgbClr val="000000"/>
                </a:solidFill>
                <a:latin typeface="Calibri"/>
                <a:ea typeface="Calibri"/>
                <a:cs typeface="Calibri"/>
                <a:sym typeface="Calibri"/>
              </a:rPr>
              <a:t>Generar un enlace de nuestras publicaciones en redes sociales con la página web, genera que los motores de búsqueda nos posicionan como un sitio web más confiable, pues nos aportan más credibilidad y actividad actualizada. </a:t>
            </a:r>
            <a:endParaRPr sz="1600" b="0" i="0" u="none" strike="noStrike" cap="none">
              <a:solidFill>
                <a:srgbClr val="000000"/>
              </a:solidFill>
              <a:latin typeface="Calibri"/>
              <a:ea typeface="Calibri"/>
              <a:cs typeface="Calibri"/>
              <a:sym typeface="Calibri"/>
            </a:endParaRPr>
          </a:p>
        </p:txBody>
      </p:sp>
      <p:sp>
        <p:nvSpPr>
          <p:cNvPr id="499" name="Google Shape;499;p60"/>
          <p:cNvSpPr txBox="1"/>
          <p:nvPr/>
        </p:nvSpPr>
        <p:spPr>
          <a:xfrm>
            <a:off x="1023208" y="1671190"/>
            <a:ext cx="6191400" cy="41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0000"/>
              </a:buClr>
              <a:buSzPts val="2000"/>
              <a:buFont typeface="Calibri"/>
              <a:buNone/>
            </a:pPr>
            <a:r>
              <a:rPr lang="en" sz="2000" b="1" i="0" u="none" strike="noStrike" cap="none">
                <a:solidFill>
                  <a:srgbClr val="FF0000"/>
                </a:solidFill>
                <a:latin typeface="Calibri"/>
                <a:ea typeface="Calibri"/>
                <a:cs typeface="Calibri"/>
                <a:sym typeface="Calibri"/>
              </a:rPr>
              <a:t>2. Enlace de redes sociales al portal web</a:t>
            </a:r>
            <a:endParaRPr sz="20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Calibri"/>
              <a:ea typeface="Calibri"/>
              <a:cs typeface="Calibri"/>
              <a:sym typeface="Calibri"/>
            </a:endParaRPr>
          </a:p>
        </p:txBody>
      </p:sp>
      <p:sp>
        <p:nvSpPr>
          <p:cNvPr id="500" name="Google Shape;500;p60"/>
          <p:cNvSpPr txBox="1"/>
          <p:nvPr/>
        </p:nvSpPr>
        <p:spPr>
          <a:xfrm>
            <a:off x="1095457" y="3158490"/>
            <a:ext cx="10001100" cy="58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0000"/>
              </a:buClr>
              <a:buSzPts val="2000"/>
              <a:buFont typeface="Calibri"/>
              <a:buNone/>
            </a:pPr>
            <a:r>
              <a:rPr lang="en" sz="2000" b="1">
                <a:solidFill>
                  <a:srgbClr val="FF0000"/>
                </a:solidFill>
                <a:latin typeface="Calibri"/>
                <a:ea typeface="Calibri"/>
                <a:cs typeface="Calibri"/>
                <a:sym typeface="Calibri"/>
              </a:rPr>
              <a:t>3</a:t>
            </a:r>
            <a:r>
              <a:rPr lang="en" sz="2000" b="1" i="0" u="none" strike="noStrike" cap="none">
                <a:solidFill>
                  <a:srgbClr val="FF0000"/>
                </a:solidFill>
                <a:latin typeface="Calibri"/>
                <a:ea typeface="Calibri"/>
                <a:cs typeface="Calibri"/>
                <a:sym typeface="Calibri"/>
              </a:rPr>
              <a:t>. Optimización Web</a:t>
            </a:r>
            <a:endParaRPr sz="20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Calibri"/>
              <a:ea typeface="Calibri"/>
              <a:cs typeface="Calibri"/>
              <a:sym typeface="Calibri"/>
            </a:endParaRPr>
          </a:p>
        </p:txBody>
      </p:sp>
      <p:sp>
        <p:nvSpPr>
          <p:cNvPr id="501" name="Google Shape;501;p60"/>
          <p:cNvSpPr txBox="1"/>
          <p:nvPr/>
        </p:nvSpPr>
        <p:spPr>
          <a:xfrm>
            <a:off x="1113988" y="3463296"/>
            <a:ext cx="9213600" cy="1408200"/>
          </a:xfrm>
          <a:prstGeom prst="rect">
            <a:avLst/>
          </a:prstGeom>
          <a:noFill/>
          <a:ln>
            <a:noFill/>
          </a:ln>
          <a:effectLst>
            <a:outerShdw blurRad="57150" dist="19050" dir="5400000" algn="bl" rotWithShape="0">
              <a:srgbClr val="FFFFFF">
                <a:alpha val="48235"/>
              </a:srgbClr>
            </a:outerShdw>
          </a:effectLst>
        </p:spPr>
        <p:txBody>
          <a:bodyPr spcFirstLastPara="1" wrap="square" lIns="91425" tIns="91425" rIns="91425" bIns="91425" anchor="ctr" anchorCtr="0">
            <a:noAutofit/>
          </a:bodyPr>
          <a:lstStyle/>
          <a:p>
            <a:pPr marL="0" marR="0" lvl="0" indent="0" algn="just" rtl="0">
              <a:lnSpc>
                <a:spcPct val="90000"/>
              </a:lnSpc>
              <a:spcBef>
                <a:spcPts val="0"/>
              </a:spcBef>
              <a:spcAft>
                <a:spcPts val="0"/>
              </a:spcAft>
              <a:buClr>
                <a:schemeClr val="dk1"/>
              </a:buClr>
              <a:buSzPts val="1400"/>
              <a:buFont typeface="Arial"/>
              <a:buNone/>
            </a:pPr>
            <a:r>
              <a:rPr lang="en" sz="1600" b="0" i="0" u="none" strike="noStrike" cap="none">
                <a:solidFill>
                  <a:srgbClr val="000000"/>
                </a:solidFill>
                <a:latin typeface="Calibri"/>
                <a:ea typeface="Calibri"/>
                <a:cs typeface="Calibri"/>
                <a:sym typeface="Calibri"/>
              </a:rPr>
              <a:t>Para la optimización del sitio se deberá hacer un barrido del contenido para renombrar y optimizar las imágenes que lo necesiten, urls identificadas para evitar ciclos repetitivos y cargas más rápidas, actualización de plugins y revisión de pasarela de pago de la tienda. Para todo esto es importante poder tener el acceso al ambiente de  pruebas para garantizar esta optimización.     </a:t>
            </a:r>
            <a:endParaRPr sz="1600" b="0" i="0" u="none" strike="noStrike" cap="none">
              <a:solidFill>
                <a:srgbClr val="000000"/>
              </a:solidFill>
              <a:latin typeface="Calibri"/>
              <a:ea typeface="Calibri"/>
              <a:cs typeface="Calibri"/>
              <a:sym typeface="Calibri"/>
            </a:endParaRPr>
          </a:p>
        </p:txBody>
      </p:sp>
      <p:sp>
        <p:nvSpPr>
          <p:cNvPr id="502" name="Google Shape;502;p60"/>
          <p:cNvSpPr/>
          <p:nvPr/>
        </p:nvSpPr>
        <p:spPr>
          <a:xfrm>
            <a:off x="0" y="195103"/>
            <a:ext cx="5562600" cy="815946"/>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III. Estrategia SEO Adwords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1025675" y="2261000"/>
            <a:ext cx="10290600" cy="1886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endParaRPr b="1"/>
          </a:p>
          <a:p>
            <a:pPr marL="0" lvl="0" indent="0" algn="ctr" rtl="0">
              <a:lnSpc>
                <a:spcPct val="100000"/>
              </a:lnSpc>
              <a:spcBef>
                <a:spcPts val="0"/>
              </a:spcBef>
              <a:spcAft>
                <a:spcPts val="0"/>
              </a:spcAft>
              <a:buClr>
                <a:schemeClr val="dk1"/>
              </a:buClr>
              <a:buSzPts val="2800"/>
              <a:buFont typeface="Arial"/>
              <a:buNone/>
            </a:pPr>
            <a:r>
              <a:rPr lang="en"/>
              <a:t>Por eso quisimos entender cuáles son las fortalezas y las amenazas de las diferentes loterías.</a:t>
            </a:r>
            <a:endParaRPr/>
          </a:p>
          <a:p>
            <a:pPr marL="0" lvl="0" indent="0" algn="ctr" rtl="0">
              <a:lnSpc>
                <a:spcPct val="100000"/>
              </a:lnSpc>
              <a:spcBef>
                <a:spcPts val="0"/>
              </a:spcBef>
              <a:spcAft>
                <a:spcPts val="0"/>
              </a:spcAft>
              <a:buClr>
                <a:schemeClr val="dk1"/>
              </a:buClr>
              <a:buSzPts val="2800"/>
              <a:buFont typeface="Arial"/>
              <a:buNone/>
            </a:pPr>
            <a:endParaRPr/>
          </a:p>
          <a:p>
            <a:pPr marL="0" lvl="0" indent="0" algn="ctr" rtl="0">
              <a:lnSpc>
                <a:spcPct val="100000"/>
              </a:lnSpc>
              <a:spcBef>
                <a:spcPts val="0"/>
              </a:spcBef>
              <a:spcAft>
                <a:spcPts val="0"/>
              </a:spcAft>
              <a:buClr>
                <a:schemeClr val="dk1"/>
              </a:buClr>
              <a:buSzPts val="2800"/>
              <a:buFont typeface="Arial"/>
              <a:buNone/>
            </a:pPr>
            <a:endParaRPr/>
          </a:p>
          <a:p>
            <a:pPr marL="0" lvl="0" indent="0" algn="ctr" rtl="0">
              <a:lnSpc>
                <a:spcPct val="100000"/>
              </a:lnSpc>
              <a:spcBef>
                <a:spcPts val="0"/>
              </a:spcBef>
              <a:spcAft>
                <a:spcPts val="0"/>
              </a:spcAft>
              <a:buClr>
                <a:schemeClr val="dk1"/>
              </a:buClr>
              <a:buSzPts val="2800"/>
              <a:buFont typeface="Arial"/>
              <a:buNone/>
            </a:pPr>
            <a:endParaRPr/>
          </a:p>
        </p:txBody>
      </p:sp>
      <p:sp>
        <p:nvSpPr>
          <p:cNvPr id="106" name="Google Shape;106;p16"/>
          <p:cNvSpPr/>
          <p:nvPr/>
        </p:nvSpPr>
        <p:spPr>
          <a:xfrm>
            <a:off x="1" y="362067"/>
            <a:ext cx="3032700"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Nuestra tarea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graphicFrame>
        <p:nvGraphicFramePr>
          <p:cNvPr id="507" name="Google Shape;507;p61"/>
          <p:cNvGraphicFramePr/>
          <p:nvPr/>
        </p:nvGraphicFramePr>
        <p:xfrm>
          <a:off x="803125" y="1665850"/>
          <a:ext cx="10287000" cy="4119975"/>
        </p:xfrm>
        <a:graphic>
          <a:graphicData uri="http://schemas.openxmlformats.org/drawingml/2006/table">
            <a:tbl>
              <a:tblPr>
                <a:noFill/>
                <a:tableStyleId>{1D6CC3E8-445E-4B0C-AFA2-E6C70CB0B379}</a:tableStyleId>
              </a:tblPr>
              <a:tblGrid>
                <a:gridCol w="1253025">
                  <a:extLst>
                    <a:ext uri="{9D8B030D-6E8A-4147-A177-3AD203B41FA5}">
                      <a16:colId xmlns:a16="http://schemas.microsoft.com/office/drawing/2014/main" val="20000"/>
                    </a:ext>
                  </a:extLst>
                </a:gridCol>
                <a:gridCol w="2861775">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tblGrid>
              <a:tr h="829825">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FF0000"/>
                          </a:solidFill>
                        </a:rPr>
                        <a:t>Aspiracional</a:t>
                      </a:r>
                      <a:endParaRPr sz="14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FF0000"/>
                          </a:solidFill>
                        </a:rPr>
                        <a:t>Numerología</a:t>
                      </a:r>
                      <a:endParaRPr sz="14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FF0000"/>
                          </a:solidFill>
                        </a:rPr>
                        <a:t>Tips de Lotería</a:t>
                      </a:r>
                      <a:endParaRPr sz="14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FF0000"/>
                          </a:solidFill>
                        </a:rPr>
                        <a:t>Datos curiosos Bogotá</a:t>
                      </a:r>
                      <a:endParaRPr sz="1400" b="1" u="none" strike="noStrike" cap="none">
                        <a:solidFill>
                          <a:srgbClr val="FF0000"/>
                        </a:solidFill>
                      </a:endParaRPr>
                    </a:p>
                  </a:txBody>
                  <a:tcPr marL="91425" marR="91425" marT="91425" marB="91425"/>
                </a:tc>
                <a:extLst>
                  <a:ext uri="{0D108BD9-81ED-4DB2-BD59-A6C34878D82A}">
                    <a16:rowId xmlns:a16="http://schemas.microsoft.com/office/drawing/2014/main" val="10000"/>
                  </a:ext>
                </a:extLst>
              </a:tr>
              <a:tr h="99970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rgbClr val="FF0000"/>
                          </a:solidFill>
                        </a:rPr>
                        <a:t>Fecha de publicación</a:t>
                      </a:r>
                      <a:endParaRPr sz="1400" b="1" u="none" strike="noStrike" cap="none">
                        <a:solidFill>
                          <a:srgbClr val="FF0000"/>
                        </a:solidFill>
                      </a:endParaRPr>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400" u="none" strike="noStrike" cap="none"/>
                        <a:t>Se publicará los </a:t>
                      </a:r>
                      <a:r>
                        <a:rPr lang="en" sz="1400" u="none" strike="noStrike" cap="none">
                          <a:solidFill>
                            <a:schemeClr val="dk1"/>
                          </a:solidFill>
                        </a:rPr>
                        <a:t>días </a:t>
                      </a:r>
                      <a:r>
                        <a:rPr lang="en" sz="1400" u="none" strike="noStrike" cap="none"/>
                        <a:t>martes</a:t>
                      </a:r>
                      <a:endParaRPr sz="1400" u="none" strike="noStrike" cap="none"/>
                    </a:p>
                  </a:txBody>
                  <a:tcPr marL="91425" marR="91425" marT="91425" marB="91425"/>
                </a:tc>
                <a:tc>
                  <a:txBody>
                    <a:bodyPr/>
                    <a:lstStyle/>
                    <a:p>
                      <a:pPr marL="0" marR="0" lvl="0" indent="0" algn="just" rtl="0">
                        <a:lnSpc>
                          <a:spcPct val="100000"/>
                        </a:lnSpc>
                        <a:spcBef>
                          <a:spcPts val="0"/>
                        </a:spcBef>
                        <a:spcAft>
                          <a:spcPts val="0"/>
                        </a:spcAft>
                        <a:buClr>
                          <a:schemeClr val="dk1"/>
                        </a:buClr>
                        <a:buSzPts val="1100"/>
                        <a:buFont typeface="Arial"/>
                        <a:buNone/>
                      </a:pPr>
                      <a:r>
                        <a:rPr lang="en" sz="1400" u="none" strike="noStrike" cap="none">
                          <a:solidFill>
                            <a:schemeClr val="dk1"/>
                          </a:solidFill>
                        </a:rPr>
                        <a:t>Se publicará los días miércoles</a:t>
                      </a:r>
                      <a:endParaRPr sz="1400" u="none" strike="noStrike" cap="none"/>
                    </a:p>
                  </a:txBody>
                  <a:tcPr marL="91425" marR="91425" marT="91425" marB="91425"/>
                </a:tc>
                <a:tc>
                  <a:txBody>
                    <a:bodyPr/>
                    <a:lstStyle/>
                    <a:p>
                      <a:pPr marL="0" marR="0" lvl="0" indent="0" algn="just" rtl="0">
                        <a:lnSpc>
                          <a:spcPct val="100000"/>
                        </a:lnSpc>
                        <a:spcBef>
                          <a:spcPts val="0"/>
                        </a:spcBef>
                        <a:spcAft>
                          <a:spcPts val="0"/>
                        </a:spcAft>
                        <a:buClr>
                          <a:schemeClr val="dk1"/>
                        </a:buClr>
                        <a:buSzPts val="1100"/>
                        <a:buFont typeface="Arial"/>
                        <a:buNone/>
                      </a:pPr>
                      <a:r>
                        <a:rPr lang="en" sz="1400" u="none" strike="noStrike" cap="none">
                          <a:solidFill>
                            <a:schemeClr val="dk1"/>
                          </a:solidFill>
                        </a:rPr>
                        <a:t>Se publicará los días jueves </a:t>
                      </a:r>
                      <a:endParaRPr sz="1400" u="none" strike="noStrike" cap="none"/>
                    </a:p>
                  </a:txBody>
                  <a:tcPr marL="91425" marR="91425" marT="91425" marB="91425"/>
                </a:tc>
                <a:tc>
                  <a:txBody>
                    <a:bodyPr/>
                    <a:lstStyle/>
                    <a:p>
                      <a:pPr marL="0" marR="0" lvl="0" indent="0" algn="just" rtl="0">
                        <a:lnSpc>
                          <a:spcPct val="100000"/>
                        </a:lnSpc>
                        <a:spcBef>
                          <a:spcPts val="0"/>
                        </a:spcBef>
                        <a:spcAft>
                          <a:spcPts val="0"/>
                        </a:spcAft>
                        <a:buClr>
                          <a:schemeClr val="dk1"/>
                        </a:buClr>
                        <a:buSzPts val="1100"/>
                        <a:buFont typeface="Arial"/>
                        <a:buNone/>
                      </a:pPr>
                      <a:r>
                        <a:rPr lang="en" sz="1400" u="none" strike="noStrike" cap="none">
                          <a:solidFill>
                            <a:schemeClr val="dk1"/>
                          </a:solidFill>
                        </a:rPr>
                        <a:t>Se publicará los días sábados</a:t>
                      </a:r>
                      <a:endParaRPr sz="1400" u="none" strike="noStrike" cap="none"/>
                    </a:p>
                    <a:p>
                      <a:pPr marL="0" marR="0" lvl="0" indent="0" algn="just"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229045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rgbClr val="FF0000"/>
                          </a:solidFill>
                        </a:rPr>
                        <a:t>Descripción</a:t>
                      </a:r>
                      <a:endParaRPr sz="1400" b="1" u="none" strike="noStrike" cap="none">
                        <a:solidFill>
                          <a:srgbClr val="FF0000"/>
                        </a:solidFill>
                      </a:endParaRPr>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400" u="none" strike="noStrike" cap="none"/>
                        <a:t>Las publicaciones aspiracionales responderán a la pregunta:</a:t>
                      </a:r>
                      <a:endParaRPr sz="1400" u="none" strike="noStrike" cap="none"/>
                    </a:p>
                    <a:p>
                      <a:pPr marL="0" marR="0" lvl="0" indent="0" algn="just" rtl="0">
                        <a:lnSpc>
                          <a:spcPct val="100000"/>
                        </a:lnSpc>
                        <a:spcBef>
                          <a:spcPts val="0"/>
                        </a:spcBef>
                        <a:spcAft>
                          <a:spcPts val="0"/>
                        </a:spcAft>
                        <a:buClr>
                          <a:srgbClr val="000000"/>
                        </a:buClr>
                        <a:buSzPts val="1400"/>
                        <a:buFont typeface="Arial"/>
                        <a:buNone/>
                      </a:pPr>
                      <a:r>
                        <a:rPr lang="en" sz="1400" u="none" strike="noStrike" cap="none"/>
                        <a:t>¿Qué podría hacer si me ganara la lotería? Y harán un contraste de cómo sería la vida del cliente con el gordo y sin el gordo, haciendo referencia a nuestro premio mayor. </a:t>
                      </a:r>
                      <a:endParaRPr sz="14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400" u="none" strike="noStrike" cap="none"/>
                        <a:t>Las publicaciones con numerología, invitarán al cliente a encontrar algún número para apostar, basándonos en consejos o leyes que tiene la numerología.</a:t>
                      </a:r>
                      <a:endParaRPr sz="14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400" u="none" strike="noStrike" cap="none"/>
                        <a:t>Las publicaciones tendrán consejos para que los clientes apuesten correctamente, accedan fácilmente a las compras web y no se dejen engañar por juego no legal.</a:t>
                      </a:r>
                      <a:endParaRPr sz="14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400" u="none" strike="noStrike" cap="none"/>
                        <a:t>Las publicaciones de datos curiosos de Bogotá serán videos cortos que muestran un antes y un después de la ciudad, en lugares estratégicos donde el cliente pueda encontrar un lotero. </a:t>
                      </a:r>
                      <a:endParaRPr sz="1400" u="none" strike="noStrike" cap="none"/>
                    </a:p>
                  </a:txBody>
                  <a:tcPr marL="91425" marR="91425" marT="91425" marB="91425"/>
                </a:tc>
                <a:extLst>
                  <a:ext uri="{0D108BD9-81ED-4DB2-BD59-A6C34878D82A}">
                    <a16:rowId xmlns:a16="http://schemas.microsoft.com/office/drawing/2014/main" val="10002"/>
                  </a:ext>
                </a:extLst>
              </a:tr>
            </a:tbl>
          </a:graphicData>
        </a:graphic>
      </p:graphicFrame>
      <p:sp>
        <p:nvSpPr>
          <p:cNvPr id="508" name="Google Shape;508;p61"/>
          <p:cNvSpPr/>
          <p:nvPr/>
        </p:nvSpPr>
        <p:spPr>
          <a:xfrm>
            <a:off x="-1" y="290450"/>
            <a:ext cx="6866965" cy="6009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2400" b="1" i="0" u="none" strike="noStrike" cap="none">
                <a:solidFill>
                  <a:schemeClr val="lt1"/>
                </a:solidFill>
                <a:latin typeface="Calibri"/>
                <a:ea typeface="Calibri"/>
                <a:cs typeface="Calibri"/>
                <a:sym typeface="Calibri"/>
              </a:rPr>
              <a:t>IV. Categorización de parrilla</a:t>
            </a:r>
            <a:r>
              <a:rPr lang="en" sz="4400" b="0" i="0" u="none" strike="noStrike" cap="none">
                <a:solidFill>
                  <a:schemeClr val="dk1"/>
                </a:solidFill>
                <a:latin typeface="Calibri"/>
                <a:ea typeface="Calibri"/>
                <a:cs typeface="Calibri"/>
                <a:sym typeface="Calibri"/>
              </a:rPr>
              <a:t> </a:t>
            </a:r>
            <a:r>
              <a:rPr lang="en" sz="2400" b="1" i="0" u="none" strike="noStrike" cap="none">
                <a:solidFill>
                  <a:schemeClr val="lt1"/>
                </a:solidFill>
                <a:latin typeface="Calibri"/>
                <a:ea typeface="Calibri"/>
                <a:cs typeface="Calibri"/>
                <a:sym typeface="Calibri"/>
              </a:rPr>
              <a:t>y</a:t>
            </a:r>
            <a:r>
              <a:rPr lang="en" sz="4400" b="0" i="0" u="none" strike="noStrike" cap="none">
                <a:solidFill>
                  <a:schemeClr val="dk1"/>
                </a:solidFill>
                <a:latin typeface="Calibri"/>
                <a:ea typeface="Calibri"/>
                <a:cs typeface="Calibri"/>
                <a:sym typeface="Calibri"/>
              </a:rPr>
              <a:t> </a:t>
            </a:r>
            <a:r>
              <a:rPr lang="en" sz="2400" b="1" i="0" u="none" strike="noStrike" cap="none">
                <a:solidFill>
                  <a:schemeClr val="lt1"/>
                </a:solidFill>
                <a:latin typeface="Calibri"/>
                <a:ea typeface="Calibri"/>
                <a:cs typeface="Calibri"/>
                <a:sym typeface="Calibri"/>
              </a:rPr>
              <a:t>posteo diario</a:t>
            </a: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400" b="1" i="0" u="none" strike="noStrike" cap="none">
              <a:solidFill>
                <a:schemeClr val="lt1"/>
              </a:solidFill>
              <a:latin typeface="Calibri"/>
              <a:ea typeface="Calibri"/>
              <a:cs typeface="Calibri"/>
              <a:sym typeface="Calibri"/>
            </a:endParaRPr>
          </a:p>
        </p:txBody>
      </p:sp>
      <p:sp>
        <p:nvSpPr>
          <p:cNvPr id="509" name="Google Shape;509;p61"/>
          <p:cNvSpPr txBox="1"/>
          <p:nvPr/>
        </p:nvSpPr>
        <p:spPr>
          <a:xfrm>
            <a:off x="345025" y="1093525"/>
            <a:ext cx="10745100" cy="4899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Calibri"/>
              <a:buNone/>
            </a:pPr>
            <a:r>
              <a:rPr lang="en" sz="1600" b="0" i="0" u="none" strike="noStrike" cap="none">
                <a:solidFill>
                  <a:srgbClr val="000000"/>
                </a:solidFill>
                <a:latin typeface="Calibri"/>
                <a:ea typeface="Calibri"/>
                <a:cs typeface="Calibri"/>
                <a:sym typeface="Calibri"/>
              </a:rPr>
              <a:t>La parrilla para RRSS se divide en 4 principales categorías (con espacio para programar posteos según las necesidades. Por ejemplo: Ganadores)</a:t>
            </a: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2"/>
          <p:cNvSpPr/>
          <p:nvPr/>
        </p:nvSpPr>
        <p:spPr>
          <a:xfrm>
            <a:off x="9688606" y="0"/>
            <a:ext cx="2503394" cy="14724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15" name="Google Shape;515;p62"/>
          <p:cNvPicPr preferRelativeResize="0"/>
          <p:nvPr/>
        </p:nvPicPr>
        <p:blipFill rotWithShape="1">
          <a:blip r:embed="rId3">
            <a:alphaModFix/>
          </a:blip>
          <a:srcRect/>
          <a:stretch/>
        </p:blipFill>
        <p:spPr>
          <a:xfrm>
            <a:off x="9774758" y="520556"/>
            <a:ext cx="657389" cy="783810"/>
          </a:xfrm>
          <a:prstGeom prst="rect">
            <a:avLst/>
          </a:prstGeom>
          <a:noFill/>
          <a:ln>
            <a:noFill/>
          </a:ln>
        </p:spPr>
      </p:pic>
      <p:pic>
        <p:nvPicPr>
          <p:cNvPr id="516" name="Google Shape;516;p62"/>
          <p:cNvPicPr preferRelativeResize="0"/>
          <p:nvPr/>
        </p:nvPicPr>
        <p:blipFill rotWithShape="1">
          <a:blip r:embed="rId4">
            <a:alphaModFix/>
          </a:blip>
          <a:srcRect/>
          <a:stretch/>
        </p:blipFill>
        <p:spPr>
          <a:xfrm>
            <a:off x="10830412" y="524432"/>
            <a:ext cx="1084517" cy="753037"/>
          </a:xfrm>
          <a:prstGeom prst="rect">
            <a:avLst/>
          </a:prstGeom>
          <a:noFill/>
          <a:ln>
            <a:noFill/>
          </a:ln>
        </p:spPr>
      </p:pic>
      <p:cxnSp>
        <p:nvCxnSpPr>
          <p:cNvPr id="517" name="Google Shape;517;p62"/>
          <p:cNvCxnSpPr/>
          <p:nvPr/>
        </p:nvCxnSpPr>
        <p:spPr>
          <a:xfrm>
            <a:off x="10644727" y="520555"/>
            <a:ext cx="1" cy="783810"/>
          </a:xfrm>
          <a:prstGeom prst="straightConnector1">
            <a:avLst/>
          </a:prstGeom>
          <a:noFill/>
          <a:ln w="12700" cap="flat" cmpd="sng">
            <a:solidFill>
              <a:schemeClr val="dk1"/>
            </a:solidFill>
            <a:prstDash val="solid"/>
            <a:round/>
            <a:headEnd type="none" w="sm" len="sm"/>
            <a:tailEnd type="none" w="sm" len="sm"/>
          </a:ln>
        </p:spPr>
      </p:cxnSp>
      <p:sp>
        <p:nvSpPr>
          <p:cNvPr id="518" name="Google Shape;518;p62"/>
          <p:cNvSpPr/>
          <p:nvPr/>
        </p:nvSpPr>
        <p:spPr>
          <a:xfrm>
            <a:off x="0" y="362067"/>
            <a:ext cx="6989736"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000" b="0" i="0" u="none" strike="noStrike" cap="none">
                <a:solidFill>
                  <a:schemeClr val="lt1"/>
                </a:solidFill>
                <a:latin typeface="Calibri"/>
                <a:ea typeface="Calibri"/>
                <a:cs typeface="Calibri"/>
                <a:sym typeface="Calibri"/>
              </a:rPr>
              <a:t>  Parrilla General por ejes de contenido</a:t>
            </a:r>
            <a:endParaRPr sz="1200" b="0" i="0" u="none" strike="noStrike" cap="none">
              <a:solidFill>
                <a:srgbClr val="000000"/>
              </a:solidFill>
              <a:latin typeface="Arial"/>
              <a:ea typeface="Arial"/>
              <a:cs typeface="Arial"/>
              <a:sym typeface="Arial"/>
            </a:endParaRPr>
          </a:p>
        </p:txBody>
      </p:sp>
      <p:graphicFrame>
        <p:nvGraphicFramePr>
          <p:cNvPr id="519" name="Google Shape;519;p62"/>
          <p:cNvGraphicFramePr/>
          <p:nvPr/>
        </p:nvGraphicFramePr>
        <p:xfrm>
          <a:off x="949149" y="1601393"/>
          <a:ext cx="9695600" cy="4233115"/>
        </p:xfrm>
        <a:graphic>
          <a:graphicData uri="http://schemas.openxmlformats.org/drawingml/2006/table">
            <a:tbl>
              <a:tblPr>
                <a:noFill/>
                <a:tableStyleId>{4D1980E3-B434-4776-97ED-4D6D89A0AFF3}</a:tableStyleId>
              </a:tblPr>
              <a:tblGrid>
                <a:gridCol w="901075">
                  <a:extLst>
                    <a:ext uri="{9D8B030D-6E8A-4147-A177-3AD203B41FA5}">
                      <a16:colId xmlns:a16="http://schemas.microsoft.com/office/drawing/2014/main" val="20000"/>
                    </a:ext>
                  </a:extLst>
                </a:gridCol>
                <a:gridCol w="963300">
                  <a:extLst>
                    <a:ext uri="{9D8B030D-6E8A-4147-A177-3AD203B41FA5}">
                      <a16:colId xmlns:a16="http://schemas.microsoft.com/office/drawing/2014/main" val="20001"/>
                    </a:ext>
                  </a:extLst>
                </a:gridCol>
                <a:gridCol w="1502350">
                  <a:extLst>
                    <a:ext uri="{9D8B030D-6E8A-4147-A177-3AD203B41FA5}">
                      <a16:colId xmlns:a16="http://schemas.microsoft.com/office/drawing/2014/main" val="20002"/>
                    </a:ext>
                  </a:extLst>
                </a:gridCol>
                <a:gridCol w="1609025">
                  <a:extLst>
                    <a:ext uri="{9D8B030D-6E8A-4147-A177-3AD203B41FA5}">
                      <a16:colId xmlns:a16="http://schemas.microsoft.com/office/drawing/2014/main" val="20003"/>
                    </a:ext>
                  </a:extLst>
                </a:gridCol>
                <a:gridCol w="1189125">
                  <a:extLst>
                    <a:ext uri="{9D8B030D-6E8A-4147-A177-3AD203B41FA5}">
                      <a16:colId xmlns:a16="http://schemas.microsoft.com/office/drawing/2014/main" val="20004"/>
                    </a:ext>
                  </a:extLst>
                </a:gridCol>
                <a:gridCol w="1110000">
                  <a:extLst>
                    <a:ext uri="{9D8B030D-6E8A-4147-A177-3AD203B41FA5}">
                      <a16:colId xmlns:a16="http://schemas.microsoft.com/office/drawing/2014/main" val="20005"/>
                    </a:ext>
                  </a:extLst>
                </a:gridCol>
                <a:gridCol w="1142375">
                  <a:extLst>
                    <a:ext uri="{9D8B030D-6E8A-4147-A177-3AD203B41FA5}">
                      <a16:colId xmlns:a16="http://schemas.microsoft.com/office/drawing/2014/main" val="20006"/>
                    </a:ext>
                  </a:extLst>
                </a:gridCol>
                <a:gridCol w="1278350">
                  <a:extLst>
                    <a:ext uri="{9D8B030D-6E8A-4147-A177-3AD203B41FA5}">
                      <a16:colId xmlns:a16="http://schemas.microsoft.com/office/drawing/2014/main" val="20007"/>
                    </a:ext>
                  </a:extLst>
                </a:gridCol>
              </a:tblGrid>
              <a:tr h="414025">
                <a:tc>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t>RRSS</a:t>
                      </a:r>
                      <a:endParaRPr sz="700" b="1" u="none" strike="noStrike" cap="none"/>
                    </a:p>
                  </a:txBody>
                  <a:tcPr marL="101550" marR="101550" marT="101550" marB="101550" anchor="ctr">
                    <a:solidFill>
                      <a:srgbClr val="C9DAF8"/>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t>LUNES</a:t>
                      </a:r>
                      <a:endParaRPr sz="700" b="1" u="none" strike="noStrike" cap="none"/>
                    </a:p>
                  </a:txBody>
                  <a:tcPr marL="101550" marR="101550" marT="101550" marB="101550" anchor="ctr">
                    <a:solidFill>
                      <a:srgbClr val="C9DAF8"/>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t>MARTES</a:t>
                      </a:r>
                      <a:endParaRPr sz="700" b="1" u="none" strike="noStrike" cap="none"/>
                    </a:p>
                  </a:txBody>
                  <a:tcPr marL="101550" marR="101550" marT="101550" marB="101550" anchor="ctr">
                    <a:solidFill>
                      <a:srgbClr val="C9DAF8"/>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t>MIERCOLES</a:t>
                      </a:r>
                      <a:endParaRPr sz="700" b="1" u="none" strike="noStrike" cap="none"/>
                    </a:p>
                  </a:txBody>
                  <a:tcPr marL="101550" marR="101550" marT="101550" marB="101550" anchor="ctr">
                    <a:solidFill>
                      <a:srgbClr val="C9DAF8"/>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t>JUEVES</a:t>
                      </a:r>
                      <a:endParaRPr sz="700" b="1" u="none" strike="noStrike" cap="none"/>
                    </a:p>
                  </a:txBody>
                  <a:tcPr marL="101550" marR="101550" marT="101550" marB="101550" anchor="ctr">
                    <a:solidFill>
                      <a:srgbClr val="C9DAF8"/>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t>VIERNES</a:t>
                      </a:r>
                      <a:endParaRPr sz="700" b="1" u="none" strike="noStrike" cap="none"/>
                    </a:p>
                  </a:txBody>
                  <a:tcPr marL="101550" marR="101550" marT="101550" marB="101550" anchor="ctr">
                    <a:solidFill>
                      <a:srgbClr val="C9DAF8"/>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t>SABADO</a:t>
                      </a:r>
                      <a:endParaRPr sz="700" b="1" u="none" strike="noStrike" cap="none"/>
                    </a:p>
                  </a:txBody>
                  <a:tcPr marL="101550" marR="101550" marT="101550" marB="101550" anchor="ctr">
                    <a:solidFill>
                      <a:srgbClr val="C9DAF8"/>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t>DOMINGO</a:t>
                      </a:r>
                      <a:endParaRPr sz="700" b="1" u="none" strike="noStrike" cap="none"/>
                    </a:p>
                  </a:txBody>
                  <a:tcPr marL="101550" marR="101550" marT="101550" marB="101550" anchor="ctr">
                    <a:solidFill>
                      <a:srgbClr val="C9DAF8"/>
                    </a:solidFill>
                  </a:tcPr>
                </a:tc>
                <a:extLst>
                  <a:ext uri="{0D108BD9-81ED-4DB2-BD59-A6C34878D82A}">
                    <a16:rowId xmlns:a16="http://schemas.microsoft.com/office/drawing/2014/main" val="10000"/>
                  </a:ext>
                </a:extLst>
              </a:tr>
              <a:tr h="1289550">
                <a:tc>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t>Instagram</a:t>
                      </a:r>
                      <a:endParaRPr sz="700" b="1" u="none" strike="noStrike" cap="none"/>
                    </a:p>
                  </a:txBody>
                  <a:tcPr marL="101550" marR="101550" marT="101550" marB="101550" anchor="ctr">
                    <a:solidFill>
                      <a:srgbClr val="FFF2CC"/>
                    </a:solidFill>
                  </a:tcPr>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Pieza aspiracional</a:t>
                      </a:r>
                      <a:br>
                        <a:rPr lang="en" sz="700" u="none" strike="noStrike" cap="none"/>
                      </a:br>
                      <a:r>
                        <a:rPr lang="en" sz="700" u="none" strike="noStrike" cap="none">
                          <a:solidFill>
                            <a:srgbClr val="1155CC"/>
                          </a:solidFill>
                          <a:latin typeface="Proxima Nova"/>
                          <a:ea typeface="Proxima Nova"/>
                          <a:cs typeface="Proxima Nova"/>
                          <a:sym typeface="Proxima Nova"/>
                        </a:rPr>
                        <a:t>#megustaelgordo #juegalaporbogota # #azar #bogota #loteria #suerte #ganar #millonario</a:t>
                      </a: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Numerología/</a:t>
                      </a:r>
                      <a:endParaRPr sz="700" u="none" strike="noStrike" cap="none"/>
                    </a:p>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rgbClr val="1155CC"/>
                          </a:solidFill>
                          <a:latin typeface="Proxima Nova"/>
                          <a:ea typeface="Proxima Nova"/>
                          <a:cs typeface="Proxima Nova"/>
                          <a:sym typeface="Proxima Nova"/>
                        </a:rPr>
                        <a:t>#megustaelgordo #juegalaporbogota #numerologia #azar #bogota #loteria #suerte #ganar #millonario</a:t>
                      </a:r>
                      <a:endParaRPr sz="700" u="none" strike="noStrike" cap="none">
                        <a:solidFill>
                          <a:srgbClr val="1155CC"/>
                        </a:solidFill>
                      </a:endParaRPr>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1. Tips de la lotería</a:t>
                      </a:r>
                      <a:endParaRPr sz="700" u="none" strike="noStrike" cap="none"/>
                    </a:p>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rgbClr val="1155CC"/>
                          </a:solidFill>
                          <a:latin typeface="Proxima Nova"/>
                          <a:ea typeface="Proxima Nova"/>
                          <a:cs typeface="Proxima Nova"/>
                          <a:sym typeface="Proxima Nova"/>
                        </a:rPr>
                        <a:t>#megustaelgordo #juegalaporbogota #numerologia #azar #bogota #loteria #suerte #ganar #millonario</a:t>
                      </a:r>
                      <a:endParaRPr sz="700" u="none" strike="noStrike" cap="none">
                        <a:solidFill>
                          <a:srgbClr val="1155CC"/>
                        </a:solidFill>
                      </a:endParaRPr>
                    </a:p>
                    <a:p>
                      <a:pPr marL="0" marR="0" lvl="0" indent="0" algn="l" rtl="0">
                        <a:lnSpc>
                          <a:spcPct val="100000"/>
                        </a:lnSpc>
                        <a:spcBef>
                          <a:spcPts val="0"/>
                        </a:spcBef>
                        <a:spcAft>
                          <a:spcPts val="0"/>
                        </a:spcAft>
                        <a:buClr>
                          <a:srgbClr val="000000"/>
                        </a:buClr>
                        <a:buSzPts val="700"/>
                        <a:buFont typeface="Arial"/>
                        <a:buNone/>
                      </a:pPr>
                      <a:endParaRPr sz="700" u="none" strike="noStrike" cap="none"/>
                    </a:p>
                    <a:p>
                      <a:pPr marL="0" marR="0" lvl="0" indent="0" algn="l" rtl="0">
                        <a:lnSpc>
                          <a:spcPct val="100000"/>
                        </a:lnSpc>
                        <a:spcBef>
                          <a:spcPts val="0"/>
                        </a:spcBef>
                        <a:spcAft>
                          <a:spcPts val="0"/>
                        </a:spcAft>
                        <a:buClr>
                          <a:srgbClr val="000000"/>
                        </a:buClr>
                        <a:buSzPts val="700"/>
                        <a:buFont typeface="Arial"/>
                        <a:buNone/>
                      </a:pPr>
                      <a:r>
                        <a:rPr lang="en" sz="700" u="none" strike="noStrike" cap="none"/>
                        <a:t>2. Pieza de sorteo</a:t>
                      </a: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Lista de resultados</a:t>
                      </a:r>
                      <a:endParaRPr sz="700" u="none" strike="noStrike" cap="none"/>
                    </a:p>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rgbClr val="1155CC"/>
                          </a:solidFill>
                          <a:latin typeface="Proxima Nova"/>
                          <a:ea typeface="Proxima Nova"/>
                          <a:cs typeface="Proxima Nova"/>
                          <a:sym typeface="Proxima Nova"/>
                        </a:rPr>
                        <a:t>#megustaelgordo #juegalaporbogota #sorteo #azar #bogota #loteria #suerte #ganar #resultados</a:t>
                      </a: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Datos curiosos de Bogotá</a:t>
                      </a:r>
                      <a:br>
                        <a:rPr lang="en" sz="700" u="none" strike="noStrike" cap="none"/>
                      </a:br>
                      <a:r>
                        <a:rPr lang="en" sz="700" u="none" strike="noStrike" cap="none"/>
                        <a:t>(Para la ruta del gordo)  </a:t>
                      </a:r>
                      <a:r>
                        <a:rPr lang="en" sz="700" u="none" strike="noStrike" cap="none">
                          <a:solidFill>
                            <a:srgbClr val="1155CC"/>
                          </a:solidFill>
                          <a:latin typeface="Proxima Nova"/>
                          <a:ea typeface="Proxima Nova"/>
                          <a:cs typeface="Proxima Nova"/>
                          <a:sym typeface="Proxima Nova"/>
                        </a:rPr>
                        <a:t>#loteros #turismo #curiosidad #juegalaporbogota #sabiasque #bogota </a:t>
                      </a:r>
                      <a:endParaRPr sz="14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Eventos BTL, concursos, obsequios y raspa y gana</a:t>
                      </a:r>
                      <a:br>
                        <a:rPr lang="en" sz="700" u="none" strike="noStrike" cap="none"/>
                      </a:br>
                      <a:br>
                        <a:rPr lang="en" sz="700" u="none" strike="noStrike" cap="none"/>
                      </a:br>
                      <a:r>
                        <a:rPr lang="en" sz="700" u="none" strike="noStrike" cap="none">
                          <a:solidFill>
                            <a:srgbClr val="1155CC"/>
                          </a:solidFill>
                          <a:latin typeface="Proxima Nova"/>
                          <a:ea typeface="Proxima Nova"/>
                          <a:cs typeface="Proxima Nova"/>
                          <a:sym typeface="Proxima Nova"/>
                        </a:rPr>
                        <a:t>#megustaelgordo #juegalaporbogota #bogota #loteria #suerte #ganar #millonario #jugar #apostar #cumplirsueños</a:t>
                      </a:r>
                      <a:endParaRPr sz="700" u="none" strike="noStrike" cap="none">
                        <a:solidFill>
                          <a:srgbClr val="1155CC"/>
                        </a:solidFill>
                      </a:endParaRPr>
                    </a:p>
                  </a:txBody>
                  <a:tcPr marL="101550" marR="101550" marT="101550" marB="101550"/>
                </a:tc>
                <a:extLst>
                  <a:ext uri="{0D108BD9-81ED-4DB2-BD59-A6C34878D82A}">
                    <a16:rowId xmlns:a16="http://schemas.microsoft.com/office/drawing/2014/main" val="10001"/>
                  </a:ext>
                </a:extLst>
              </a:tr>
              <a:tr h="1015525">
                <a:tc>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t>facebook</a:t>
                      </a:r>
                      <a:endParaRPr sz="700" b="1" u="none" strike="noStrike" cap="none"/>
                    </a:p>
                  </a:txBody>
                  <a:tcPr marL="101550" marR="101550" marT="101550" marB="101550" anchor="ctr">
                    <a:solidFill>
                      <a:srgbClr val="FFF2CC"/>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Eventos BTL</a:t>
                      </a: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Pieza aspiracional</a:t>
                      </a:r>
                      <a:br>
                        <a:rPr lang="en" sz="700" u="none" strike="noStrike" cap="none"/>
                      </a:br>
                      <a:r>
                        <a:rPr lang="en" sz="700" u="none" strike="noStrike" cap="none">
                          <a:solidFill>
                            <a:srgbClr val="1155CC"/>
                          </a:solidFill>
                          <a:latin typeface="Proxima Nova"/>
                          <a:ea typeface="Proxima Nova"/>
                          <a:cs typeface="Proxima Nova"/>
                          <a:sym typeface="Proxima Nova"/>
                        </a:rPr>
                        <a:t>#megustaelgordo #juegalaporbogota #azar #bogota #loteria #suerte #ganar #millonario</a:t>
                      </a: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Numerología</a:t>
                      </a:r>
                      <a:br>
                        <a:rPr lang="en" sz="700" u="none" strike="noStrike" cap="none"/>
                      </a:br>
                      <a:br>
                        <a:rPr lang="en" sz="700" u="none" strike="noStrike" cap="none"/>
                      </a:br>
                      <a:r>
                        <a:rPr lang="en" sz="700" u="none" strike="noStrike" cap="none">
                          <a:solidFill>
                            <a:srgbClr val="1155CC"/>
                          </a:solidFill>
                          <a:latin typeface="Proxima Nova"/>
                          <a:ea typeface="Proxima Nova"/>
                          <a:cs typeface="Proxima Nova"/>
                          <a:sym typeface="Proxima Nova"/>
                        </a:rPr>
                        <a:t>#megustaelgordo #galaporbogota #numerologia #azar #bogota #loteria #suerte #ganar #millon #jueario</a:t>
                      </a: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1. Tips de la lotería</a:t>
                      </a:r>
                      <a:endParaRPr sz="700" u="none" strike="noStrike" cap="none"/>
                    </a:p>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rgbClr val="1155CC"/>
                          </a:solidFill>
                          <a:latin typeface="Proxima Nova"/>
                          <a:ea typeface="Proxima Nova"/>
                          <a:cs typeface="Proxima Nova"/>
                          <a:sym typeface="Proxima Nova"/>
                        </a:rPr>
                        <a:t>#megustaelgordo #juegalaporbogota #numerologia #azar #bogota #loteria #suerte #ganar #millonario</a:t>
                      </a:r>
                      <a:endParaRPr sz="700" u="none" strike="noStrike" cap="none">
                        <a:solidFill>
                          <a:srgbClr val="1155CC"/>
                        </a:solidFill>
                      </a:endParaRPr>
                    </a:p>
                    <a:p>
                      <a:pPr marL="0" marR="0" lvl="0" indent="0" algn="l" rtl="0">
                        <a:lnSpc>
                          <a:spcPct val="100000"/>
                        </a:lnSpc>
                        <a:spcBef>
                          <a:spcPts val="0"/>
                        </a:spcBef>
                        <a:spcAft>
                          <a:spcPts val="0"/>
                        </a:spcAft>
                        <a:buClr>
                          <a:srgbClr val="000000"/>
                        </a:buClr>
                        <a:buSzPts val="700"/>
                        <a:buFont typeface="Arial"/>
                        <a:buNone/>
                      </a:pPr>
                      <a:endParaRPr sz="700" u="none" strike="noStrike" cap="none"/>
                    </a:p>
                    <a:p>
                      <a:pPr marL="0" marR="0" lvl="0" indent="0" algn="l" rtl="0">
                        <a:lnSpc>
                          <a:spcPct val="100000"/>
                        </a:lnSpc>
                        <a:spcBef>
                          <a:spcPts val="0"/>
                        </a:spcBef>
                        <a:spcAft>
                          <a:spcPts val="0"/>
                        </a:spcAft>
                        <a:buClr>
                          <a:srgbClr val="000000"/>
                        </a:buClr>
                        <a:buSzPts val="700"/>
                        <a:buFont typeface="Arial"/>
                        <a:buNone/>
                      </a:pPr>
                      <a:r>
                        <a:rPr lang="en" sz="700" u="none" strike="noStrike" cap="none"/>
                        <a:t>2. Pieza de sorteo</a:t>
                      </a: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Lista de resultados</a:t>
                      </a:r>
                      <a:endParaRPr sz="700" u="none" strike="noStrike" cap="none"/>
                    </a:p>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rgbClr val="1155CC"/>
                          </a:solidFill>
                          <a:latin typeface="Proxima Nova"/>
                          <a:ea typeface="Proxima Nova"/>
                          <a:cs typeface="Proxima Nova"/>
                          <a:sym typeface="Proxima Nova"/>
                        </a:rPr>
                        <a:t>#megustaelgordo #juegalaporbogota #sorteo #azar #bogota #loteria #suerte #ganar #resultados</a:t>
                      </a:r>
                      <a:endParaRPr sz="700" u="none" strike="noStrike" cap="none"/>
                    </a:p>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1. Datos curiosos de Bogotá</a:t>
                      </a:r>
                      <a:br>
                        <a:rPr lang="en" sz="700" u="none" strike="noStrike" cap="none"/>
                      </a:br>
                      <a:r>
                        <a:rPr lang="en" sz="700" u="none" strike="noStrike" cap="none"/>
                        <a:t>(Para la ruta del gordo)  </a:t>
                      </a:r>
                      <a:r>
                        <a:rPr lang="en" sz="700" u="none" strike="noStrike" cap="none">
                          <a:solidFill>
                            <a:srgbClr val="1155CC"/>
                          </a:solidFill>
                          <a:latin typeface="Proxima Nova"/>
                          <a:ea typeface="Proxima Nova"/>
                          <a:cs typeface="Proxima Nova"/>
                          <a:sym typeface="Proxima Nova"/>
                        </a:rPr>
                        <a:t>#loteros #turismo #curiosidad #juegalaporbogota #sabiasque #bogota </a:t>
                      </a:r>
                      <a:endParaRPr sz="1400" u="none" strike="noStrike" cap="none"/>
                    </a:p>
                    <a:p>
                      <a:pPr marL="0" marR="0" lvl="0" indent="0" algn="l" rtl="0">
                        <a:lnSpc>
                          <a:spcPct val="100000"/>
                        </a:lnSpc>
                        <a:spcBef>
                          <a:spcPts val="0"/>
                        </a:spcBef>
                        <a:spcAft>
                          <a:spcPts val="0"/>
                        </a:spcAft>
                        <a:buClr>
                          <a:srgbClr val="000000"/>
                        </a:buClr>
                        <a:buSzPts val="700"/>
                        <a:buFont typeface="Arial"/>
                        <a:buNone/>
                      </a:pPr>
                      <a:r>
                        <a:rPr lang="en" sz="700" u="none" strike="noStrike" cap="none"/>
                        <a:t>2.Video sorteo</a:t>
                      </a:r>
                      <a:endParaRPr sz="700" u="none" strike="noStrike" cap="none">
                        <a:solidFill>
                          <a:srgbClr val="1155CC"/>
                        </a:solidFill>
                      </a:endParaRPr>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Eventos BTL, concursos, obsequios y raspa y gana</a:t>
                      </a:r>
                      <a:br>
                        <a:rPr lang="en" sz="700" u="none" strike="noStrike" cap="none"/>
                      </a:br>
                      <a:r>
                        <a:rPr lang="en" sz="700" u="none" strike="noStrike" cap="none">
                          <a:solidFill>
                            <a:srgbClr val="1155CC"/>
                          </a:solidFill>
                          <a:latin typeface="Proxima Nova"/>
                          <a:ea typeface="Proxima Nova"/>
                          <a:cs typeface="Proxima Nova"/>
                          <a:sym typeface="Proxima Nova"/>
                        </a:rPr>
                        <a:t>#megustaelgordo #juegalaporbogota #bogota #loteria #suerte #ganar #millonario #jugar #apostar #cumplirsueños</a:t>
                      </a:r>
                      <a:endParaRPr sz="700" u="none" strike="noStrike" cap="none">
                        <a:solidFill>
                          <a:srgbClr val="1155CC"/>
                        </a:solidFill>
                      </a:endParaRPr>
                    </a:p>
                  </a:txBody>
                  <a:tcPr marL="101550" marR="101550" marT="101550" marB="101550"/>
                </a:tc>
                <a:extLst>
                  <a:ext uri="{0D108BD9-81ED-4DB2-BD59-A6C34878D82A}">
                    <a16:rowId xmlns:a16="http://schemas.microsoft.com/office/drawing/2014/main" val="10002"/>
                  </a:ext>
                </a:extLst>
              </a:tr>
              <a:tr h="1034975">
                <a:tc>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t>Twitter</a:t>
                      </a:r>
                      <a:endParaRPr sz="700" b="1" u="none" strike="noStrike" cap="none"/>
                    </a:p>
                  </a:txBody>
                  <a:tcPr marL="101550" marR="101550" marT="101550" marB="101550" anchor="ctr">
                    <a:solidFill>
                      <a:srgbClr val="FFF2CC"/>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Eventos BTL</a:t>
                      </a: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Pieza aspiracional</a:t>
                      </a:r>
                      <a:br>
                        <a:rPr lang="en" sz="700" u="none" strike="noStrike" cap="none"/>
                      </a:br>
                      <a:r>
                        <a:rPr lang="en" sz="700" u="none" strike="noStrike" cap="none">
                          <a:solidFill>
                            <a:srgbClr val="1155CC"/>
                          </a:solidFill>
                          <a:latin typeface="Proxima Nova"/>
                          <a:ea typeface="Proxima Nova"/>
                          <a:cs typeface="Proxima Nova"/>
                          <a:sym typeface="Proxima Nova"/>
                        </a:rPr>
                        <a:t>#megustaelgordo #juegalaporbogota #azar #bogota #loteria #suerte #ganar #millonario</a:t>
                      </a: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Numerología</a:t>
                      </a:r>
                      <a:br>
                        <a:rPr lang="en" sz="700" u="none" strike="noStrike" cap="none"/>
                      </a:br>
                      <a:r>
                        <a:rPr lang="en" sz="700" u="none" strike="noStrike" cap="none">
                          <a:solidFill>
                            <a:srgbClr val="1155CC"/>
                          </a:solidFill>
                          <a:latin typeface="Proxima Nova"/>
                          <a:ea typeface="Proxima Nova"/>
                          <a:cs typeface="Proxima Nova"/>
                          <a:sym typeface="Proxima Nova"/>
                        </a:rPr>
                        <a:t>#megustaelgordo #juegalaporbogota #numerologia #azar #bogota #loteria #suerte #ganar #millonario</a:t>
                      </a: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1. Tips de la lotería</a:t>
                      </a:r>
                      <a:endParaRPr sz="700" u="none" strike="noStrike" cap="none"/>
                    </a:p>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rgbClr val="1155CC"/>
                          </a:solidFill>
                          <a:latin typeface="Proxima Nova"/>
                          <a:ea typeface="Proxima Nova"/>
                          <a:cs typeface="Proxima Nova"/>
                          <a:sym typeface="Proxima Nova"/>
                        </a:rPr>
                        <a:t>#megustaelgordo #juegalaporbogota #numerologia #azar #bogota #loteria #suerte #ganar #millonario</a:t>
                      </a:r>
                      <a:endParaRPr sz="700" u="none" strike="noStrike" cap="none">
                        <a:solidFill>
                          <a:srgbClr val="1155CC"/>
                        </a:solidFill>
                      </a:endParaRPr>
                    </a:p>
                    <a:p>
                      <a:pPr marL="0" marR="0" lvl="0" indent="0" algn="l" rtl="0">
                        <a:lnSpc>
                          <a:spcPct val="100000"/>
                        </a:lnSpc>
                        <a:spcBef>
                          <a:spcPts val="0"/>
                        </a:spcBef>
                        <a:spcAft>
                          <a:spcPts val="0"/>
                        </a:spcAft>
                        <a:buClr>
                          <a:srgbClr val="000000"/>
                        </a:buClr>
                        <a:buSzPts val="700"/>
                        <a:buFont typeface="Arial"/>
                        <a:buNone/>
                      </a:pPr>
                      <a:endParaRPr sz="700" u="none" strike="noStrike" cap="none"/>
                    </a:p>
                    <a:p>
                      <a:pPr marL="0" marR="0" lvl="0" indent="0" algn="l" rtl="0">
                        <a:lnSpc>
                          <a:spcPct val="100000"/>
                        </a:lnSpc>
                        <a:spcBef>
                          <a:spcPts val="0"/>
                        </a:spcBef>
                        <a:spcAft>
                          <a:spcPts val="0"/>
                        </a:spcAft>
                        <a:buClr>
                          <a:srgbClr val="000000"/>
                        </a:buClr>
                        <a:buSzPts val="700"/>
                        <a:buFont typeface="Arial"/>
                        <a:buNone/>
                      </a:pPr>
                      <a:r>
                        <a:rPr lang="en" sz="700" u="none" strike="noStrike" cap="none"/>
                        <a:t>2. Pieza de sorteo</a:t>
                      </a: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Lista de resultados</a:t>
                      </a:r>
                      <a:endParaRPr sz="700" u="none" strike="noStrike" cap="none"/>
                    </a:p>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rgbClr val="1155CC"/>
                          </a:solidFill>
                          <a:latin typeface="Proxima Nova"/>
                          <a:ea typeface="Proxima Nova"/>
                          <a:cs typeface="Proxima Nova"/>
                          <a:sym typeface="Proxima Nova"/>
                        </a:rPr>
                        <a:t>#megustaelgordo #juegalaporbogota #sorteo #azar #bogota #loteria #suerte #ganar #resultados</a:t>
                      </a:r>
                      <a:endParaRPr sz="700" u="none" strike="noStrike" cap="none"/>
                    </a:p>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1. Datos curiosos de Bogotá</a:t>
                      </a:r>
                      <a:br>
                        <a:rPr lang="en" sz="700" u="none" strike="noStrike" cap="none"/>
                      </a:br>
                      <a:r>
                        <a:rPr lang="en" sz="700" u="none" strike="noStrike" cap="none"/>
                        <a:t>(Para la ruta del gordo)  </a:t>
                      </a:r>
                      <a:r>
                        <a:rPr lang="en" sz="700" u="none" strike="noStrike" cap="none">
                          <a:solidFill>
                            <a:srgbClr val="1155CC"/>
                          </a:solidFill>
                          <a:latin typeface="Proxima Nova"/>
                          <a:ea typeface="Proxima Nova"/>
                          <a:cs typeface="Proxima Nova"/>
                          <a:sym typeface="Proxima Nova"/>
                        </a:rPr>
                        <a:t>#loteros #turismo #curiosidad #juegalaporbogota #sabiasque #bogota </a:t>
                      </a:r>
                      <a:endParaRPr sz="1400" u="none" strike="noStrike" cap="none"/>
                    </a:p>
                    <a:p>
                      <a:pPr marL="0" marR="0" lvl="0" indent="0" algn="l" rtl="0">
                        <a:lnSpc>
                          <a:spcPct val="100000"/>
                        </a:lnSpc>
                        <a:spcBef>
                          <a:spcPts val="0"/>
                        </a:spcBef>
                        <a:spcAft>
                          <a:spcPts val="0"/>
                        </a:spcAft>
                        <a:buClr>
                          <a:srgbClr val="000000"/>
                        </a:buClr>
                        <a:buSzPts val="700"/>
                        <a:buFont typeface="Arial"/>
                        <a:buNone/>
                      </a:pPr>
                      <a:r>
                        <a:rPr lang="en" sz="700" u="none" strike="noStrike" cap="none"/>
                        <a:t>2. Video sorteo</a:t>
                      </a:r>
                      <a:endParaRPr sz="700" u="none" strike="noStrike" cap="none">
                        <a:solidFill>
                          <a:srgbClr val="1155CC"/>
                        </a:solidFill>
                      </a:endParaRPr>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Eventos BTL, concursos, obsequios y raspa y gana</a:t>
                      </a:r>
                      <a:br>
                        <a:rPr lang="en" sz="700" u="none" strike="noStrike" cap="none"/>
                      </a:br>
                      <a:r>
                        <a:rPr lang="en" sz="700" u="none" strike="noStrike" cap="none">
                          <a:solidFill>
                            <a:srgbClr val="1155CC"/>
                          </a:solidFill>
                          <a:latin typeface="Proxima Nova"/>
                          <a:ea typeface="Proxima Nova"/>
                          <a:cs typeface="Proxima Nova"/>
                          <a:sym typeface="Proxima Nova"/>
                        </a:rPr>
                        <a:t>#megustaelgordo #juegalaporbogota #bogota #loteria #suerte #ganar #millonario #jugar #apostar #cumplirsueños</a:t>
                      </a:r>
                      <a:endParaRPr sz="700" u="none" strike="noStrike" cap="none">
                        <a:solidFill>
                          <a:srgbClr val="1155CC"/>
                        </a:solidFill>
                      </a:endParaRPr>
                    </a:p>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101550" marR="101550" marT="101550" marB="101550"/>
                </a:tc>
                <a:extLst>
                  <a:ext uri="{0D108BD9-81ED-4DB2-BD59-A6C34878D82A}">
                    <a16:rowId xmlns:a16="http://schemas.microsoft.com/office/drawing/2014/main" val="10003"/>
                  </a:ext>
                </a:extLst>
              </a:tr>
              <a:tr h="406200">
                <a:tc>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t>You Tube</a:t>
                      </a:r>
                      <a:endParaRPr sz="700" b="1" u="none" strike="noStrike" cap="none"/>
                    </a:p>
                  </a:txBody>
                  <a:tcPr marL="101550" marR="101550" marT="101550" marB="101550" anchor="ctr">
                    <a:solidFill>
                      <a:srgbClr val="FFF2CC"/>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Eventos BTL</a:t>
                      </a: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t>Video sorteo</a:t>
                      </a: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p>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101550" marR="101550" marT="101550" marB="101550"/>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101550" marR="101550" marT="101550" marB="101550"/>
                </a:tc>
                <a:extLst>
                  <a:ext uri="{0D108BD9-81ED-4DB2-BD59-A6C34878D82A}">
                    <a16:rowId xmlns:a16="http://schemas.microsoft.com/office/drawing/2014/main" val="10004"/>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3"/>
          <p:cNvSpPr/>
          <p:nvPr/>
        </p:nvSpPr>
        <p:spPr>
          <a:xfrm>
            <a:off x="0" y="281959"/>
            <a:ext cx="6757261" cy="689334"/>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Ejemplo visual parrilla</a:t>
            </a:r>
            <a:endParaRPr sz="1400" b="0" i="0" u="none" strike="noStrike" cap="none">
              <a:solidFill>
                <a:srgbClr val="000000"/>
              </a:solidFill>
              <a:latin typeface="Arial"/>
              <a:ea typeface="Arial"/>
              <a:cs typeface="Arial"/>
              <a:sym typeface="Arial"/>
            </a:endParaRPr>
          </a:p>
        </p:txBody>
      </p:sp>
      <p:pic>
        <p:nvPicPr>
          <p:cNvPr id="525" name="Google Shape;525;p63"/>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526" name="Google Shape;526;p63"/>
          <p:cNvSpPr/>
          <p:nvPr/>
        </p:nvSpPr>
        <p:spPr>
          <a:xfrm>
            <a:off x="518160" y="2457460"/>
            <a:ext cx="1046988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527" name="Google Shape;527;p63"/>
          <p:cNvSpPr txBox="1"/>
          <p:nvPr/>
        </p:nvSpPr>
        <p:spPr>
          <a:xfrm>
            <a:off x="4798646" y="1527412"/>
            <a:ext cx="2850300" cy="3546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Ejemplo: Datos Curiosos</a:t>
            </a:r>
            <a:endParaRPr sz="1400" b="0" i="0" u="none" strike="noStrike" cap="none">
              <a:solidFill>
                <a:srgbClr val="000000"/>
              </a:solidFill>
              <a:latin typeface="Arial"/>
              <a:ea typeface="Arial"/>
              <a:cs typeface="Arial"/>
              <a:sym typeface="Arial"/>
            </a:endParaRPr>
          </a:p>
        </p:txBody>
      </p:sp>
      <p:sp>
        <p:nvSpPr>
          <p:cNvPr id="528" name="Google Shape;528;p63"/>
          <p:cNvSpPr txBox="1"/>
          <p:nvPr/>
        </p:nvSpPr>
        <p:spPr>
          <a:xfrm>
            <a:off x="4798646" y="3792962"/>
            <a:ext cx="2850300" cy="3546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Ejemplo: Tips de lotería</a:t>
            </a:r>
            <a:endParaRPr sz="1400" b="0" i="0" u="none" strike="noStrike" cap="none">
              <a:solidFill>
                <a:srgbClr val="000000"/>
              </a:solidFill>
              <a:latin typeface="Arial"/>
              <a:ea typeface="Arial"/>
              <a:cs typeface="Arial"/>
              <a:sym typeface="Arial"/>
            </a:endParaRPr>
          </a:p>
        </p:txBody>
      </p:sp>
      <p:sp>
        <p:nvSpPr>
          <p:cNvPr id="529" name="Google Shape;529;p63"/>
          <p:cNvSpPr txBox="1"/>
          <p:nvPr/>
        </p:nvSpPr>
        <p:spPr>
          <a:xfrm>
            <a:off x="1529747" y="3708320"/>
            <a:ext cx="2533800" cy="3546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Ejemplo: Numerología</a:t>
            </a:r>
            <a:endParaRPr sz="1400" b="0" i="0" u="none" strike="noStrike" cap="none">
              <a:solidFill>
                <a:srgbClr val="000000"/>
              </a:solidFill>
              <a:latin typeface="Arial"/>
              <a:ea typeface="Arial"/>
              <a:cs typeface="Arial"/>
              <a:sym typeface="Arial"/>
            </a:endParaRPr>
          </a:p>
        </p:txBody>
      </p:sp>
      <p:sp>
        <p:nvSpPr>
          <p:cNvPr id="530" name="Google Shape;530;p63"/>
          <p:cNvSpPr txBox="1"/>
          <p:nvPr/>
        </p:nvSpPr>
        <p:spPr>
          <a:xfrm>
            <a:off x="1529747" y="1512795"/>
            <a:ext cx="2533800" cy="3546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Ejemplo: Aspiracional</a:t>
            </a:r>
            <a:endParaRPr sz="1400" b="0" i="0" u="none" strike="noStrike" cap="none">
              <a:solidFill>
                <a:srgbClr val="000000"/>
              </a:solidFill>
              <a:latin typeface="Arial"/>
              <a:ea typeface="Arial"/>
              <a:cs typeface="Arial"/>
              <a:sym typeface="Arial"/>
            </a:endParaRPr>
          </a:p>
        </p:txBody>
      </p:sp>
      <p:pic>
        <p:nvPicPr>
          <p:cNvPr id="531" name="Google Shape;531;p63" title="Imagen"/>
          <p:cNvPicPr preferRelativeResize="0"/>
          <p:nvPr/>
        </p:nvPicPr>
        <p:blipFill rotWithShape="1">
          <a:blip r:embed="rId4">
            <a:alphaModFix/>
          </a:blip>
          <a:srcRect/>
          <a:stretch/>
        </p:blipFill>
        <p:spPr>
          <a:xfrm>
            <a:off x="2010809" y="1965245"/>
            <a:ext cx="1666875" cy="1666875"/>
          </a:xfrm>
          <a:prstGeom prst="rect">
            <a:avLst/>
          </a:prstGeom>
          <a:noFill/>
          <a:ln>
            <a:noFill/>
          </a:ln>
        </p:spPr>
      </p:pic>
      <p:pic>
        <p:nvPicPr>
          <p:cNvPr id="532" name="Google Shape;532;p63" title="Imagen"/>
          <p:cNvPicPr preferRelativeResize="0"/>
          <p:nvPr/>
        </p:nvPicPr>
        <p:blipFill rotWithShape="1">
          <a:blip r:embed="rId5">
            <a:alphaModFix/>
          </a:blip>
          <a:srcRect/>
          <a:stretch/>
        </p:blipFill>
        <p:spPr>
          <a:xfrm>
            <a:off x="1972734" y="4222185"/>
            <a:ext cx="1647825" cy="1647825"/>
          </a:xfrm>
          <a:prstGeom prst="rect">
            <a:avLst/>
          </a:prstGeom>
          <a:noFill/>
          <a:ln>
            <a:noFill/>
          </a:ln>
        </p:spPr>
      </p:pic>
      <p:pic>
        <p:nvPicPr>
          <p:cNvPr id="533" name="Google Shape;533;p63" title="Imagen"/>
          <p:cNvPicPr preferRelativeResize="0"/>
          <p:nvPr/>
        </p:nvPicPr>
        <p:blipFill rotWithShape="1">
          <a:blip r:embed="rId6">
            <a:alphaModFix/>
          </a:blip>
          <a:srcRect/>
          <a:stretch/>
        </p:blipFill>
        <p:spPr>
          <a:xfrm>
            <a:off x="5262563" y="4194361"/>
            <a:ext cx="1675650" cy="1675650"/>
          </a:xfrm>
          <a:prstGeom prst="rect">
            <a:avLst/>
          </a:prstGeom>
          <a:noFill/>
          <a:ln>
            <a:noFill/>
          </a:ln>
        </p:spPr>
      </p:pic>
      <p:sp>
        <p:nvSpPr>
          <p:cNvPr id="534" name="Google Shape;534;p63" title="Imagen"/>
          <p:cNvSpPr/>
          <p:nvPr/>
        </p:nvSpPr>
        <p:spPr>
          <a:xfrm>
            <a:off x="5390412" y="1965262"/>
            <a:ext cx="1666800" cy="1666800"/>
          </a:xfrm>
          <a:prstGeom prst="rect">
            <a:avLst/>
          </a:prstGeom>
          <a:solidFill>
            <a:srgbClr val="FFFFFF"/>
          </a:solidFill>
          <a:ln>
            <a:noFill/>
          </a:ln>
        </p:spPr>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4"/>
          <p:cNvSpPr/>
          <p:nvPr/>
        </p:nvSpPr>
        <p:spPr>
          <a:xfrm>
            <a:off x="0" y="281959"/>
            <a:ext cx="6757261" cy="689334"/>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Ejemplo visual parrilla</a:t>
            </a:r>
            <a:endParaRPr sz="1400" b="0" i="0" u="none" strike="noStrike" cap="none">
              <a:solidFill>
                <a:srgbClr val="000000"/>
              </a:solidFill>
              <a:latin typeface="Arial"/>
              <a:ea typeface="Arial"/>
              <a:cs typeface="Arial"/>
              <a:sym typeface="Arial"/>
            </a:endParaRPr>
          </a:p>
        </p:txBody>
      </p:sp>
      <p:pic>
        <p:nvPicPr>
          <p:cNvPr id="540" name="Google Shape;540;p64"/>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541" name="Google Shape;541;p64"/>
          <p:cNvSpPr/>
          <p:nvPr/>
        </p:nvSpPr>
        <p:spPr>
          <a:xfrm>
            <a:off x="518160" y="2457460"/>
            <a:ext cx="1046988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542" name="Google Shape;542;p64"/>
          <p:cNvSpPr txBox="1"/>
          <p:nvPr/>
        </p:nvSpPr>
        <p:spPr>
          <a:xfrm>
            <a:off x="1037349" y="1671190"/>
            <a:ext cx="6472800" cy="3546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Ejemplos: Plan de premios  #JuegatelaporBogota</a:t>
            </a:r>
            <a:endParaRPr sz="1400" b="0" i="0" u="none" strike="noStrike" cap="none">
              <a:solidFill>
                <a:srgbClr val="000000"/>
              </a:solidFill>
              <a:latin typeface="Calibri"/>
              <a:ea typeface="Calibri"/>
              <a:cs typeface="Calibri"/>
              <a:sym typeface="Calibri"/>
            </a:endParaRPr>
          </a:p>
        </p:txBody>
      </p:sp>
      <p:pic>
        <p:nvPicPr>
          <p:cNvPr id="543" name="Google Shape;543;p64" title="unicentro 1">
            <a:hlinkClick r:id="rId4"/>
          </p:cNvPr>
          <p:cNvPicPr preferRelativeResize="0"/>
          <p:nvPr/>
        </p:nvPicPr>
        <p:blipFill rotWithShape="1">
          <a:blip r:embed="rId5">
            <a:alphaModFix/>
          </a:blip>
          <a:srcRect/>
          <a:stretch/>
        </p:blipFill>
        <p:spPr>
          <a:xfrm>
            <a:off x="1370924" y="2346465"/>
            <a:ext cx="3899225" cy="2924425"/>
          </a:xfrm>
          <a:prstGeom prst="rect">
            <a:avLst/>
          </a:prstGeom>
          <a:noFill/>
          <a:ln>
            <a:noFill/>
          </a:ln>
        </p:spPr>
      </p:pic>
      <p:pic>
        <p:nvPicPr>
          <p:cNvPr id="544" name="Google Shape;544;p64" title="congreso">
            <a:hlinkClick r:id="rId6"/>
          </p:cNvPr>
          <p:cNvPicPr preferRelativeResize="0"/>
          <p:nvPr/>
        </p:nvPicPr>
        <p:blipFill rotWithShape="1">
          <a:blip r:embed="rId7">
            <a:alphaModFix/>
          </a:blip>
          <a:srcRect/>
          <a:stretch/>
        </p:blipFill>
        <p:spPr>
          <a:xfrm>
            <a:off x="5782049" y="2389215"/>
            <a:ext cx="3842225" cy="2881675"/>
          </a:xfrm>
          <a:prstGeom prst="rect">
            <a:avLst/>
          </a:prstGeom>
          <a:noFill/>
          <a:ln>
            <a:noFill/>
          </a:ln>
        </p:spPr>
      </p:pic>
      <p:sp>
        <p:nvSpPr>
          <p:cNvPr id="545" name="Google Shape;545;p64"/>
          <p:cNvSpPr txBox="1"/>
          <p:nvPr/>
        </p:nvSpPr>
        <p:spPr>
          <a:xfrm>
            <a:off x="843075" y="1141375"/>
            <a:ext cx="5253000" cy="40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Videos para estrategia digital: Juégatela por Bogotá</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5"/>
          <p:cNvSpPr/>
          <p:nvPr/>
        </p:nvSpPr>
        <p:spPr>
          <a:xfrm>
            <a:off x="0" y="281959"/>
            <a:ext cx="6757261" cy="689334"/>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V. Estrategia -  Concursos RRSS  </a:t>
            </a:r>
            <a:endParaRPr sz="1400" b="0" i="0" u="none" strike="noStrike" cap="none">
              <a:solidFill>
                <a:srgbClr val="000000"/>
              </a:solidFill>
              <a:latin typeface="Arial"/>
              <a:ea typeface="Arial"/>
              <a:cs typeface="Arial"/>
              <a:sym typeface="Arial"/>
            </a:endParaRPr>
          </a:p>
        </p:txBody>
      </p:sp>
      <p:pic>
        <p:nvPicPr>
          <p:cNvPr id="551" name="Google Shape;551;p65"/>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552" name="Google Shape;552;p65"/>
          <p:cNvSpPr/>
          <p:nvPr/>
        </p:nvSpPr>
        <p:spPr>
          <a:xfrm>
            <a:off x="518160" y="2457460"/>
            <a:ext cx="1046988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pic>
        <p:nvPicPr>
          <p:cNvPr id="553" name="Google Shape;553;p65"/>
          <p:cNvPicPr preferRelativeResize="0"/>
          <p:nvPr/>
        </p:nvPicPr>
        <p:blipFill rotWithShape="1">
          <a:blip r:embed="rId4">
            <a:alphaModFix amt="34000"/>
          </a:blip>
          <a:srcRect l="-690" t="1107" r="689" b="10860"/>
          <a:stretch/>
        </p:blipFill>
        <p:spPr>
          <a:xfrm>
            <a:off x="7515071" y="3935002"/>
            <a:ext cx="4137492" cy="2327339"/>
          </a:xfrm>
          <a:prstGeom prst="rect">
            <a:avLst/>
          </a:prstGeom>
          <a:noFill/>
          <a:ln>
            <a:noFill/>
          </a:ln>
        </p:spPr>
      </p:pic>
      <p:sp>
        <p:nvSpPr>
          <p:cNvPr id="554" name="Google Shape;554;p65"/>
          <p:cNvSpPr txBox="1">
            <a:spLocks noGrp="1"/>
          </p:cNvSpPr>
          <p:nvPr>
            <p:ph type="body" idx="1"/>
          </p:nvPr>
        </p:nvSpPr>
        <p:spPr>
          <a:xfrm>
            <a:off x="983630" y="1413810"/>
            <a:ext cx="10411200" cy="4654200"/>
          </a:xfrm>
          <a:prstGeom prst="rect">
            <a:avLst/>
          </a:prstGeom>
          <a:noFill/>
          <a:ln>
            <a:noFill/>
          </a:ln>
          <a:effectLst>
            <a:outerShdw blurRad="57150" dist="19050" dir="5400000" algn="bl" rotWithShape="0">
              <a:srgbClr val="FFFFFF">
                <a:alpha val="48235"/>
              </a:srgbClr>
            </a:outerShdw>
          </a:effectLst>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chemeClr val="dk1"/>
              </a:buClr>
              <a:buSzPts val="2800"/>
              <a:buFont typeface="Arial"/>
              <a:buNone/>
            </a:pPr>
            <a:r>
              <a:rPr lang="en" sz="2400" b="1" i="0" u="none" strike="noStrike" cap="none" dirty="0">
                <a:solidFill>
                  <a:schemeClr val="dk1"/>
                </a:solidFill>
                <a:latin typeface="Calibri"/>
                <a:ea typeface="Calibri"/>
                <a:cs typeface="Calibri"/>
                <a:sym typeface="Calibri"/>
              </a:rPr>
              <a:t>Objetivo</a:t>
            </a:r>
            <a:endParaRPr sz="2400" b="1" i="0" u="none" strike="noStrike" cap="none"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 sz="2000" b="0" i="0" u="none" strike="noStrike" cap="none" dirty="0">
                <a:solidFill>
                  <a:schemeClr val="dk1"/>
                </a:solidFill>
                <a:latin typeface="Calibri"/>
                <a:ea typeface="Calibri"/>
                <a:cs typeface="Calibri"/>
                <a:sym typeface="Calibri"/>
              </a:rPr>
              <a:t>Dinamizar las activaciones en diferentes puntos alineados a las redes sociales de la lotería</a:t>
            </a:r>
            <a:endParaRPr sz="20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 sz="2400" b="1" i="0" u="none" strike="noStrike" cap="none" dirty="0">
                <a:solidFill>
                  <a:schemeClr val="dk1"/>
                </a:solidFill>
                <a:latin typeface="Calibri"/>
                <a:ea typeface="Calibri"/>
                <a:cs typeface="Calibri"/>
                <a:sym typeface="Calibri"/>
              </a:rPr>
              <a:t>Alcance</a:t>
            </a:r>
            <a:r>
              <a:rPr lang="en" sz="2000" b="0" i="0" u="none" strike="noStrike" cap="none" dirty="0">
                <a:solidFill>
                  <a:schemeClr val="dk1"/>
                </a:solidFill>
                <a:latin typeface="Calibri"/>
                <a:ea typeface="Calibri"/>
                <a:cs typeface="Calibri"/>
                <a:sym typeface="Calibri"/>
              </a:rPr>
              <a:t>: </a:t>
            </a:r>
            <a:endParaRPr sz="20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 sz="2000" b="0" i="0" u="none" strike="noStrike" cap="none" dirty="0">
                <a:solidFill>
                  <a:schemeClr val="dk1"/>
                </a:solidFill>
                <a:latin typeface="Calibri"/>
                <a:ea typeface="Calibri"/>
                <a:cs typeface="Calibri"/>
                <a:sym typeface="Calibri"/>
              </a:rPr>
              <a:t>Promotores de Activaciones</a:t>
            </a:r>
            <a:endParaRPr sz="20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 sz="2000" b="0" i="0" u="none" strike="noStrike" cap="none" dirty="0">
                <a:solidFill>
                  <a:schemeClr val="dk1"/>
                </a:solidFill>
                <a:latin typeface="Calibri"/>
                <a:ea typeface="Calibri"/>
                <a:cs typeface="Calibri"/>
                <a:sym typeface="Calibri"/>
              </a:rPr>
              <a:t>Ejecutivo BTL</a:t>
            </a:r>
            <a:endParaRPr sz="20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 sz="2000" b="0" i="0" u="none" strike="noStrike" cap="none" dirty="0">
                <a:solidFill>
                  <a:schemeClr val="dk1"/>
                </a:solidFill>
                <a:latin typeface="Calibri"/>
                <a:ea typeface="Calibri"/>
                <a:cs typeface="Calibri"/>
                <a:sym typeface="Calibri"/>
              </a:rPr>
              <a:t>Ejecutivo ATL</a:t>
            </a:r>
            <a:endParaRPr sz="20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 sz="2000" b="0" i="0" u="none" strike="noStrike" cap="none" dirty="0">
                <a:solidFill>
                  <a:schemeClr val="dk1"/>
                </a:solidFill>
                <a:latin typeface="Calibri"/>
                <a:ea typeface="Calibri"/>
                <a:cs typeface="Calibri"/>
                <a:sym typeface="Calibri"/>
              </a:rPr>
              <a:t>Clientes</a:t>
            </a:r>
            <a:endParaRPr sz="20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endParaRPr sz="2000" b="0" i="0" u="none" strike="noStrike" cap="none" dirty="0">
              <a:solidFill>
                <a:schemeClr val="dk1"/>
              </a:solidFill>
              <a:latin typeface="Calibri"/>
              <a:ea typeface="Calibri"/>
              <a:cs typeface="Calibri"/>
              <a:sym typeface="Calibri"/>
            </a:endParaRPr>
          </a:p>
          <a:p>
            <a:pPr marL="0" lvl="0" indent="0" algn="just">
              <a:spcBef>
                <a:spcPts val="0"/>
              </a:spcBef>
              <a:buNone/>
            </a:pPr>
            <a:r>
              <a:rPr lang="en" sz="2000" b="1" i="0" u="none" strike="noStrike" cap="none" dirty="0">
                <a:solidFill>
                  <a:srgbClr val="000000"/>
                </a:solidFill>
                <a:latin typeface="Calibri"/>
                <a:ea typeface="Calibri"/>
                <a:cs typeface="Calibri"/>
                <a:sym typeface="Calibri"/>
              </a:rPr>
              <a:t>Ver Adjunto ( RRSS - BTL )   donde se especifican las estrategias por </a:t>
            </a:r>
            <a:r>
              <a:rPr lang="en" sz="2000" b="1" i="0" u="none" strike="noStrike" cap="none">
                <a:solidFill>
                  <a:srgbClr val="000000"/>
                </a:solidFill>
                <a:latin typeface="Calibri"/>
                <a:ea typeface="Calibri"/>
                <a:cs typeface="Calibri"/>
                <a:sym typeface="Calibri"/>
              </a:rPr>
              <a:t>red </a:t>
            </a:r>
          </a:p>
          <a:p>
            <a:pPr marL="0" lvl="0" indent="0" algn="just">
              <a:spcBef>
                <a:spcPts val="0"/>
              </a:spcBef>
              <a:buNone/>
            </a:pPr>
            <a:r>
              <a:rPr lang="en" sz="2000" b="1" i="0" u="none" strike="noStrike" cap="none">
                <a:solidFill>
                  <a:srgbClr val="000000"/>
                </a:solidFill>
                <a:latin typeface="Calibri"/>
                <a:ea typeface="Calibri"/>
                <a:cs typeface="Calibri"/>
                <a:sym typeface="Calibri"/>
              </a:rPr>
              <a:t>(</a:t>
            </a:r>
            <a:r>
              <a:rPr lang="es-CO" sz="2000" b="1" dirty="0"/>
              <a:t>Análisis a profundidad Lotería de Bogotá)</a:t>
            </a:r>
            <a:endParaRPr sz="2000" b="1" i="0" u="none" strike="noStrike" cap="none" dirty="0">
              <a:solidFill>
                <a:srgbClr val="000000"/>
              </a:solidFill>
              <a:latin typeface="Calibri"/>
              <a:ea typeface="Calibri"/>
              <a:cs typeface="Calibri"/>
              <a:sym typeface="Calibri"/>
            </a:endParaRPr>
          </a:p>
          <a:p>
            <a:pPr marL="457200" marR="0" lvl="0" indent="0" algn="just" rtl="0">
              <a:lnSpc>
                <a:spcPct val="90000"/>
              </a:lnSpc>
              <a:spcBef>
                <a:spcPts val="0"/>
              </a:spcBef>
              <a:spcAft>
                <a:spcPts val="0"/>
              </a:spcAft>
              <a:buClr>
                <a:schemeClr val="dk1"/>
              </a:buClr>
              <a:buSzPts val="2800"/>
              <a:buFont typeface="Arial"/>
              <a:buNone/>
            </a:pPr>
            <a:endParaRPr sz="2000" b="0" i="0" u="none" strike="noStrike" cap="none" dirty="0">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2800"/>
              <a:buFont typeface="Arial"/>
              <a:buNone/>
            </a:pPr>
            <a:r>
              <a:rPr lang="en" sz="2000" b="0" i="0" u="none" strike="noStrike" cap="none" dirty="0">
                <a:solidFill>
                  <a:srgbClr val="000000"/>
                </a:solidFill>
                <a:latin typeface="Calibri"/>
                <a:ea typeface="Calibri"/>
                <a:cs typeface="Calibri"/>
                <a:sym typeface="Calibri"/>
              </a:rPr>
              <a:t>NOTA:  los concursos están enfocados para la comunidad de redes para enlazarlo con los inscritos a la tienda , primero necesitamos pegar el píxel de facebook en la web para saber quiénes de los que participan en nuestros concursos hacen una compra en tienda y poder identificarlos. </a:t>
            </a:r>
            <a:endParaRPr sz="2000" b="0" i="0" u="none" strike="noStrike" cap="none" dirty="0">
              <a:solidFill>
                <a:srgbClr val="000000"/>
              </a:solidFill>
              <a:latin typeface="Calibri"/>
              <a:ea typeface="Calibri"/>
              <a:cs typeface="Calibri"/>
              <a:sym typeface="Calibri"/>
            </a:endParaRPr>
          </a:p>
          <a:p>
            <a:pPr marL="457200" marR="0" lvl="0" indent="0" algn="just" rtl="0">
              <a:lnSpc>
                <a:spcPct val="90000"/>
              </a:lnSpc>
              <a:spcBef>
                <a:spcPts val="0"/>
              </a:spcBef>
              <a:spcAft>
                <a:spcPts val="0"/>
              </a:spcAft>
              <a:buClr>
                <a:schemeClr val="dk1"/>
              </a:buClr>
              <a:buSzPts val="2800"/>
              <a:buFont typeface="Arial"/>
              <a:buNone/>
            </a:pPr>
            <a:endParaRPr sz="2000" b="0" i="0" u="none" strike="noStrike" cap="none" dirty="0">
              <a:solidFill>
                <a:srgbClr val="000000"/>
              </a:solidFill>
              <a:latin typeface="Calibri"/>
              <a:ea typeface="Calibri"/>
              <a:cs typeface="Calibri"/>
              <a:sym typeface="Calibri"/>
            </a:endParaRPr>
          </a:p>
          <a:p>
            <a:pPr marL="457200" marR="0" lvl="0" indent="0" algn="just" rtl="0">
              <a:lnSpc>
                <a:spcPct val="90000"/>
              </a:lnSpc>
              <a:spcBef>
                <a:spcPts val="0"/>
              </a:spcBef>
              <a:spcAft>
                <a:spcPts val="0"/>
              </a:spcAft>
              <a:buClr>
                <a:schemeClr val="dk1"/>
              </a:buClr>
              <a:buSzPts val="2800"/>
              <a:buFont typeface="Arial"/>
              <a:buNone/>
            </a:pPr>
            <a:r>
              <a:rPr lang="en" sz="2000" b="0" i="0" u="none" strike="noStrike" cap="none" dirty="0">
                <a:solidFill>
                  <a:srgbClr val="000000"/>
                </a:solidFill>
                <a:latin typeface="Calibri"/>
                <a:ea typeface="Calibri"/>
                <a:cs typeface="Calibri"/>
                <a:sym typeface="Calibri"/>
              </a:rPr>
              <a:t> </a:t>
            </a:r>
            <a:endParaRPr sz="20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6"/>
          <p:cNvSpPr txBox="1">
            <a:spLocks noGrp="1"/>
          </p:cNvSpPr>
          <p:nvPr>
            <p:ph type="body" idx="1"/>
          </p:nvPr>
        </p:nvSpPr>
        <p:spPr>
          <a:xfrm>
            <a:off x="838200" y="1767095"/>
            <a:ext cx="10515600" cy="37833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2800"/>
              <a:buNone/>
            </a:pPr>
            <a:r>
              <a:rPr lang="en" sz="2400" dirty="0"/>
              <a:t>1. “</a:t>
            </a:r>
            <a:r>
              <a:rPr lang="en" sz="2400" b="1" dirty="0"/>
              <a:t>Vuelve la Premiatón”</a:t>
            </a:r>
            <a:r>
              <a:rPr lang="en" sz="2400" dirty="0"/>
              <a:t> </a:t>
            </a:r>
            <a:endParaRPr sz="2400" dirty="0"/>
          </a:p>
          <a:p>
            <a:pPr marL="457200" lvl="0" indent="0" algn="l" rtl="0">
              <a:lnSpc>
                <a:spcPct val="100000"/>
              </a:lnSpc>
              <a:spcBef>
                <a:spcPts val="0"/>
              </a:spcBef>
              <a:spcAft>
                <a:spcPts val="0"/>
              </a:spcAft>
              <a:buSzPts val="2800"/>
              <a:buNone/>
            </a:pPr>
            <a:endParaRPr sz="2400" dirty="0"/>
          </a:p>
          <a:p>
            <a:pPr marL="50800" lvl="0" indent="0" algn="l" rtl="0">
              <a:lnSpc>
                <a:spcPct val="100000"/>
              </a:lnSpc>
              <a:spcBef>
                <a:spcPts val="0"/>
              </a:spcBef>
              <a:spcAft>
                <a:spcPts val="0"/>
              </a:spcAft>
              <a:buSzPts val="2800"/>
              <a:buNone/>
            </a:pPr>
            <a:r>
              <a:rPr lang="en" sz="2400" dirty="0"/>
              <a:t>	- Los viernes de cada semana publicaremos tácticos con mini retos en Facebook e Instagram que los participantes deberán cumplir para ganar.</a:t>
            </a:r>
            <a:endParaRPr sz="2400" dirty="0"/>
          </a:p>
          <a:p>
            <a:pPr marL="50800" lvl="0" indent="0" algn="l" rtl="0">
              <a:lnSpc>
                <a:spcPct val="100000"/>
              </a:lnSpc>
              <a:spcBef>
                <a:spcPts val="0"/>
              </a:spcBef>
              <a:spcAft>
                <a:spcPts val="0"/>
              </a:spcAft>
              <a:buSzPts val="2800"/>
              <a:buNone/>
            </a:pPr>
            <a:endParaRPr sz="2400" dirty="0"/>
          </a:p>
          <a:p>
            <a:pPr marL="50800" lvl="0" indent="0" algn="l" rtl="0">
              <a:lnSpc>
                <a:spcPct val="100000"/>
              </a:lnSpc>
              <a:spcBef>
                <a:spcPts val="0"/>
              </a:spcBef>
              <a:spcAft>
                <a:spcPts val="0"/>
              </a:spcAft>
              <a:buSzPts val="2800"/>
              <a:buNone/>
            </a:pPr>
            <a:r>
              <a:rPr lang="en" sz="2400" dirty="0"/>
              <a:t>	- Estableceremos un número de ganadores semanales de acuerdo a la cantidad de premios a repartir. </a:t>
            </a:r>
            <a:endParaRPr sz="2400" dirty="0"/>
          </a:p>
          <a:p>
            <a:pPr marL="50800" lvl="0" indent="0" algn="l" rtl="0">
              <a:lnSpc>
                <a:spcPct val="100000"/>
              </a:lnSpc>
              <a:spcBef>
                <a:spcPts val="0"/>
              </a:spcBef>
              <a:spcAft>
                <a:spcPts val="0"/>
              </a:spcAft>
              <a:buSzPts val="2800"/>
              <a:buNone/>
            </a:pPr>
            <a:endParaRPr sz="2400" dirty="0"/>
          </a:p>
          <a:p>
            <a:pPr marL="457200" lvl="0" indent="-381000" algn="l" rtl="0">
              <a:lnSpc>
                <a:spcPct val="100000"/>
              </a:lnSpc>
              <a:spcBef>
                <a:spcPts val="0"/>
              </a:spcBef>
              <a:spcAft>
                <a:spcPts val="0"/>
              </a:spcAft>
              <a:buSzPts val="2400"/>
              <a:buChar char="-"/>
            </a:pPr>
            <a:r>
              <a:rPr lang="en" sz="2400" dirty="0"/>
              <a:t>Iniciaremos en el mes de Diciembre. </a:t>
            </a:r>
            <a:endParaRPr sz="2400" dirty="0"/>
          </a:p>
          <a:p>
            <a:pPr marL="457200" lvl="0" indent="0" algn="l" rtl="0">
              <a:lnSpc>
                <a:spcPct val="100000"/>
              </a:lnSpc>
              <a:spcBef>
                <a:spcPts val="0"/>
              </a:spcBef>
              <a:spcAft>
                <a:spcPts val="0"/>
              </a:spcAft>
              <a:buSzPts val="2800"/>
              <a:buNone/>
            </a:pPr>
            <a:r>
              <a:rPr lang="en" sz="2400" dirty="0"/>
              <a:t>  </a:t>
            </a:r>
            <a:endParaRPr sz="2400" dirty="0"/>
          </a:p>
        </p:txBody>
      </p:sp>
      <p:sp>
        <p:nvSpPr>
          <p:cNvPr id="560" name="Google Shape;560;p66"/>
          <p:cNvSpPr/>
          <p:nvPr/>
        </p:nvSpPr>
        <p:spPr>
          <a:xfrm>
            <a:off x="0" y="362075"/>
            <a:ext cx="6726264"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00"/>
              <a:buFont typeface="Calibri"/>
              <a:buNone/>
            </a:pPr>
            <a:r>
              <a:rPr lang="en" sz="2400" b="1" i="0" u="none" strike="noStrike" cap="none">
                <a:solidFill>
                  <a:schemeClr val="lt1"/>
                </a:solidFill>
                <a:latin typeface="Calibri"/>
                <a:ea typeface="Calibri"/>
                <a:cs typeface="Calibri"/>
                <a:sym typeface="Calibri"/>
              </a:rPr>
              <a:t>   b. Tácticos y Concursos RRSS</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67"/>
          <p:cNvSpPr txBox="1">
            <a:spLocks noGrp="1"/>
          </p:cNvSpPr>
          <p:nvPr>
            <p:ph type="body" idx="1"/>
          </p:nvPr>
        </p:nvSpPr>
        <p:spPr>
          <a:xfrm>
            <a:off x="4748525" y="3177300"/>
            <a:ext cx="3856200" cy="503400"/>
          </a:xfrm>
          <a:prstGeom prst="rect">
            <a:avLst/>
          </a:prstGeom>
          <a:noFill/>
          <a:ln>
            <a:noFill/>
          </a:ln>
        </p:spPr>
        <p:txBody>
          <a:bodyPr spcFirstLastPara="1" wrap="square" lIns="91425" tIns="91425" rIns="91425" bIns="91425" anchor="t" anchorCtr="0">
            <a:noAutofit/>
          </a:bodyPr>
          <a:lstStyle/>
          <a:p>
            <a:pPr marL="50800" lvl="0" indent="0" algn="l" rtl="0">
              <a:lnSpc>
                <a:spcPct val="100000"/>
              </a:lnSpc>
              <a:spcBef>
                <a:spcPts val="0"/>
              </a:spcBef>
              <a:spcAft>
                <a:spcPts val="0"/>
              </a:spcAft>
              <a:buSzPts val="2800"/>
              <a:buNone/>
            </a:pPr>
            <a:r>
              <a:rPr lang="en" sz="2400" b="1"/>
              <a:t>*(Adjunto reglamento)</a:t>
            </a:r>
            <a:endParaRPr sz="2400" b="1"/>
          </a:p>
          <a:p>
            <a:pPr marL="457200" lvl="0" indent="0" algn="l" rtl="0">
              <a:lnSpc>
                <a:spcPct val="100000"/>
              </a:lnSpc>
              <a:spcBef>
                <a:spcPts val="0"/>
              </a:spcBef>
              <a:spcAft>
                <a:spcPts val="0"/>
              </a:spcAft>
              <a:buSzPts val="2800"/>
              <a:buNone/>
            </a:pPr>
            <a:r>
              <a:rPr lang="en" sz="2400"/>
              <a:t>  </a:t>
            </a:r>
            <a:endParaRPr sz="2400"/>
          </a:p>
        </p:txBody>
      </p:sp>
      <p:sp>
        <p:nvSpPr>
          <p:cNvPr id="566" name="Google Shape;566;p67"/>
          <p:cNvSpPr/>
          <p:nvPr/>
        </p:nvSpPr>
        <p:spPr>
          <a:xfrm>
            <a:off x="0" y="362075"/>
            <a:ext cx="6726300"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00"/>
              <a:buFont typeface="Calibri"/>
              <a:buNone/>
            </a:pPr>
            <a:r>
              <a:rPr lang="en" sz="2400" b="1" i="0" u="none" strike="noStrike" cap="none">
                <a:solidFill>
                  <a:schemeClr val="lt1"/>
                </a:solidFill>
                <a:latin typeface="Calibri"/>
                <a:ea typeface="Calibri"/>
                <a:cs typeface="Calibri"/>
                <a:sym typeface="Calibri"/>
              </a:rPr>
              <a:t>   b. Tácticos y Concursos RRSS</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68"/>
          <p:cNvSpPr txBox="1">
            <a:spLocks noGrp="1"/>
          </p:cNvSpPr>
          <p:nvPr>
            <p:ph type="body" idx="1"/>
          </p:nvPr>
        </p:nvSpPr>
        <p:spPr>
          <a:xfrm>
            <a:off x="1031762" y="1051475"/>
            <a:ext cx="10515600" cy="4911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endParaRPr sz="2400" dirty="0"/>
          </a:p>
          <a:p>
            <a:pPr marL="457200" lvl="0" indent="-406400" algn="l" rtl="0">
              <a:lnSpc>
                <a:spcPct val="100000"/>
              </a:lnSpc>
              <a:spcBef>
                <a:spcPts val="0"/>
              </a:spcBef>
              <a:spcAft>
                <a:spcPts val="0"/>
              </a:spcAft>
              <a:buSzPts val="2800"/>
              <a:buAutoNum type="arabicPeriod"/>
            </a:pPr>
            <a:r>
              <a:rPr lang="en" sz="2400" dirty="0"/>
              <a:t>Abrir un grupo en WhatsApp exclusivo para los loteros/Distribuidores. (Sugerido: Estratégicamente WhatsApp sería el canal adecuado para comunicarnos con los loteros, debido a que nos permitiría generar una comunicación de doble vía con contenido audiovisual y de textos en formatos de alto impacto.)</a:t>
            </a:r>
            <a:endParaRPr sz="2400" dirty="0"/>
          </a:p>
          <a:p>
            <a:pPr marL="0" lvl="0" indent="0" algn="l" rtl="0">
              <a:lnSpc>
                <a:spcPct val="100000"/>
              </a:lnSpc>
              <a:spcBef>
                <a:spcPts val="0"/>
              </a:spcBef>
              <a:spcAft>
                <a:spcPts val="0"/>
              </a:spcAft>
              <a:buSzPts val="2800"/>
              <a:buNone/>
            </a:pPr>
            <a:endParaRPr sz="2400" dirty="0"/>
          </a:p>
          <a:p>
            <a:pPr marL="0" lvl="0" indent="0" algn="l" rtl="0">
              <a:lnSpc>
                <a:spcPct val="100000"/>
              </a:lnSpc>
              <a:spcBef>
                <a:spcPts val="0"/>
              </a:spcBef>
              <a:spcAft>
                <a:spcPts val="0"/>
              </a:spcAft>
              <a:buSzPts val="2800"/>
              <a:buNone/>
            </a:pPr>
            <a:r>
              <a:rPr lang="en" sz="2400" b="1" dirty="0"/>
              <a:t> Acciones complementarias de menor impacto: </a:t>
            </a:r>
            <a:endParaRPr sz="2400" b="1" dirty="0"/>
          </a:p>
          <a:p>
            <a:pPr marL="0" lvl="0" indent="0" algn="l" rtl="0">
              <a:lnSpc>
                <a:spcPct val="100000"/>
              </a:lnSpc>
              <a:spcBef>
                <a:spcPts val="0"/>
              </a:spcBef>
              <a:spcAft>
                <a:spcPts val="0"/>
              </a:spcAft>
              <a:buClr>
                <a:schemeClr val="dk1"/>
              </a:buClr>
              <a:buSzPts val="2800"/>
              <a:buFont typeface="Arial"/>
              <a:buNone/>
            </a:pPr>
            <a:endParaRPr sz="2400" dirty="0"/>
          </a:p>
          <a:p>
            <a:pPr marL="0" lvl="0" indent="0" algn="l" rtl="0">
              <a:lnSpc>
                <a:spcPct val="100000"/>
              </a:lnSpc>
              <a:spcBef>
                <a:spcPts val="0"/>
              </a:spcBef>
              <a:spcAft>
                <a:spcPts val="0"/>
              </a:spcAft>
              <a:buClr>
                <a:schemeClr val="dk1"/>
              </a:buClr>
              <a:buSzPts val="2800"/>
              <a:buFont typeface="Arial"/>
              <a:buNone/>
            </a:pPr>
            <a:r>
              <a:rPr lang="en" sz="2400" dirty="0"/>
              <a:t>- SMS</a:t>
            </a:r>
            <a:endParaRPr sz="2400" dirty="0"/>
          </a:p>
          <a:p>
            <a:pPr marL="0" lvl="0" indent="0" algn="l" rtl="0">
              <a:lnSpc>
                <a:spcPct val="100000"/>
              </a:lnSpc>
              <a:spcBef>
                <a:spcPts val="0"/>
              </a:spcBef>
              <a:spcAft>
                <a:spcPts val="0"/>
              </a:spcAft>
              <a:buClr>
                <a:schemeClr val="dk1"/>
              </a:buClr>
              <a:buSzPts val="2800"/>
              <a:buFont typeface="Arial"/>
              <a:buNone/>
            </a:pPr>
            <a:r>
              <a:rPr lang="en" sz="2400" dirty="0"/>
              <a:t>- Envío de audios pregrabados a bases de datos de números móviles.</a:t>
            </a:r>
            <a:endParaRPr sz="2400" dirty="0"/>
          </a:p>
          <a:p>
            <a:pPr marL="0" lvl="0" indent="0" algn="l" rtl="0">
              <a:lnSpc>
                <a:spcPct val="100000"/>
              </a:lnSpc>
              <a:spcBef>
                <a:spcPts val="0"/>
              </a:spcBef>
              <a:spcAft>
                <a:spcPts val="0"/>
              </a:spcAft>
              <a:buClr>
                <a:schemeClr val="dk1"/>
              </a:buClr>
              <a:buSzPts val="2800"/>
              <a:buFont typeface="Arial"/>
              <a:buNone/>
            </a:pPr>
            <a:endParaRPr sz="2400" dirty="0"/>
          </a:p>
        </p:txBody>
      </p:sp>
      <p:sp>
        <p:nvSpPr>
          <p:cNvPr id="572" name="Google Shape;572;p68"/>
          <p:cNvSpPr/>
          <p:nvPr/>
        </p:nvSpPr>
        <p:spPr>
          <a:xfrm>
            <a:off x="-1" y="362075"/>
            <a:ext cx="7171765"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    </a:t>
            </a:r>
            <a:r>
              <a:rPr lang="en" sz="2400" b="1" i="0" u="none" strike="noStrike" cap="none">
                <a:solidFill>
                  <a:schemeClr val="lt1"/>
                </a:solidFill>
                <a:latin typeface="Calibri"/>
                <a:ea typeface="Calibri"/>
                <a:cs typeface="Calibri"/>
                <a:sym typeface="Calibri"/>
              </a:rPr>
              <a:t>VI. Estrategia  - Canal para loteros</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69"/>
          <p:cNvSpPr/>
          <p:nvPr/>
        </p:nvSpPr>
        <p:spPr>
          <a:xfrm>
            <a:off x="0" y="195100"/>
            <a:ext cx="9096000" cy="6882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VII. Estrategia de Marketing de Contenido </a:t>
            </a:r>
            <a:r>
              <a:rPr lang="en" sz="2400" b="1">
                <a:solidFill>
                  <a:schemeClr val="lt1"/>
                </a:solidFill>
                <a:latin typeface="Calibri"/>
                <a:ea typeface="Calibri"/>
                <a:cs typeface="Calibri"/>
                <a:sym typeface="Calibri"/>
              </a:rPr>
              <a:t>(RRSS y Blog)</a:t>
            </a:r>
            <a:r>
              <a:rPr lang="en" sz="2400" b="1"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578" name="Google Shape;578;p69"/>
          <p:cNvPicPr preferRelativeResize="0"/>
          <p:nvPr/>
        </p:nvPicPr>
        <p:blipFill rotWithShape="1">
          <a:blip r:embed="rId3">
            <a:alphaModFix/>
          </a:blip>
          <a:srcRect/>
          <a:stretch/>
        </p:blipFill>
        <p:spPr>
          <a:xfrm>
            <a:off x="9258602" y="-465038"/>
            <a:ext cx="2136228" cy="2136228"/>
          </a:xfrm>
          <a:prstGeom prst="rect">
            <a:avLst/>
          </a:prstGeom>
          <a:noFill/>
          <a:ln>
            <a:noFill/>
          </a:ln>
        </p:spPr>
      </p:pic>
      <p:pic>
        <p:nvPicPr>
          <p:cNvPr id="579" name="Google Shape;579;p69"/>
          <p:cNvPicPr preferRelativeResize="0"/>
          <p:nvPr/>
        </p:nvPicPr>
        <p:blipFill rotWithShape="1">
          <a:blip r:embed="rId4">
            <a:alphaModFix/>
          </a:blip>
          <a:srcRect/>
          <a:stretch/>
        </p:blipFill>
        <p:spPr>
          <a:xfrm>
            <a:off x="10032207" y="4715372"/>
            <a:ext cx="1269451" cy="1269451"/>
          </a:xfrm>
          <a:prstGeom prst="rect">
            <a:avLst/>
          </a:prstGeom>
          <a:noFill/>
          <a:ln>
            <a:noFill/>
          </a:ln>
        </p:spPr>
      </p:pic>
      <p:sp>
        <p:nvSpPr>
          <p:cNvPr id="580" name="Google Shape;580;p69"/>
          <p:cNvSpPr txBox="1"/>
          <p:nvPr/>
        </p:nvSpPr>
        <p:spPr>
          <a:xfrm>
            <a:off x="797170" y="1507901"/>
            <a:ext cx="10515600" cy="515499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1" i="0" u="none" strike="noStrike" cap="none" dirty="0">
                <a:solidFill>
                  <a:schemeClr val="dk1"/>
                </a:solidFill>
                <a:latin typeface="Calibri"/>
                <a:ea typeface="Calibri"/>
                <a:cs typeface="Calibri"/>
                <a:sym typeface="Calibri"/>
              </a:rPr>
              <a:t>FACEBOOK </a:t>
            </a:r>
            <a:r>
              <a:rPr lang="en" sz="28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406400" algn="l" rtl="0">
              <a:lnSpc>
                <a:spcPct val="100000"/>
              </a:lnSpc>
              <a:spcBef>
                <a:spcPts val="0"/>
              </a:spcBef>
              <a:spcAft>
                <a:spcPts val="0"/>
              </a:spcAft>
              <a:buClr>
                <a:schemeClr val="dk1"/>
              </a:buClr>
              <a:buSzPts val="2800"/>
              <a:buFont typeface="Arial"/>
              <a:buChar char="•"/>
            </a:pPr>
            <a:r>
              <a:rPr lang="en" sz="2800" b="0" i="0" u="none" strike="noStrike" cap="none" dirty="0">
                <a:solidFill>
                  <a:schemeClr val="dk1"/>
                </a:solidFill>
                <a:latin typeface="Calibri"/>
                <a:ea typeface="Calibri"/>
                <a:cs typeface="Calibri"/>
                <a:sym typeface="Calibri"/>
              </a:rPr>
              <a:t>Será el canal con el cual le daremos visibilidad a la marca a través de contenido educativo, aspiracional, de responsabilidad social empresarial y contenido institucional.</a:t>
            </a:r>
            <a:endParaRPr sz="14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chemeClr val="dk1"/>
              </a:buClr>
              <a:buSzPts val="2800"/>
              <a:buFont typeface="Arial"/>
              <a:buNone/>
            </a:pPr>
            <a:r>
              <a:rPr lang="en" sz="28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457200" marR="0" lvl="0" indent="-406400" algn="l" rtl="0">
              <a:lnSpc>
                <a:spcPct val="100000"/>
              </a:lnSpc>
              <a:spcBef>
                <a:spcPts val="0"/>
              </a:spcBef>
              <a:spcAft>
                <a:spcPts val="0"/>
              </a:spcAft>
              <a:buClr>
                <a:schemeClr val="dk1"/>
              </a:buClr>
              <a:buSzPts val="2800"/>
              <a:buFont typeface="Arial"/>
              <a:buChar char="•"/>
            </a:pPr>
            <a:r>
              <a:rPr lang="en" sz="2800" b="0" i="0" u="none" strike="noStrike" cap="none" dirty="0">
                <a:solidFill>
                  <a:schemeClr val="dk1"/>
                </a:solidFill>
                <a:latin typeface="Calibri"/>
                <a:ea typeface="Calibri"/>
                <a:cs typeface="Calibri"/>
                <a:sym typeface="Calibri"/>
              </a:rPr>
              <a:t>Manejaremos tres ejes de contenido: Producto (educar), compra (CTA) y aspiracional (historias y RSE).</a:t>
            </a:r>
            <a:endParaRPr sz="1400" b="0" i="0" u="none" strike="noStrike" cap="none" dirty="0">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0"/>
          <p:cNvSpPr/>
          <p:nvPr/>
        </p:nvSpPr>
        <p:spPr>
          <a:xfrm>
            <a:off x="0" y="195103"/>
            <a:ext cx="5562600" cy="815946"/>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Desarrollo campaña FB</a:t>
            </a:r>
            <a:endParaRPr sz="1400" b="0" i="0" u="none" strike="noStrike" cap="none">
              <a:solidFill>
                <a:srgbClr val="000000"/>
              </a:solidFill>
              <a:latin typeface="Arial"/>
              <a:ea typeface="Arial"/>
              <a:cs typeface="Arial"/>
              <a:sym typeface="Arial"/>
            </a:endParaRPr>
          </a:p>
        </p:txBody>
      </p:sp>
      <p:pic>
        <p:nvPicPr>
          <p:cNvPr id="586" name="Google Shape;586;p70"/>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587" name="Google Shape;587;p70"/>
          <p:cNvSpPr txBox="1"/>
          <p:nvPr/>
        </p:nvSpPr>
        <p:spPr>
          <a:xfrm>
            <a:off x="2212756" y="1764262"/>
            <a:ext cx="9182074" cy="3551700"/>
          </a:xfrm>
          <a:prstGeom prst="rect">
            <a:avLst/>
          </a:prstGeom>
          <a:noFill/>
          <a:ln>
            <a:noFill/>
          </a:ln>
        </p:spPr>
        <p:txBody>
          <a:bodyPr spcFirstLastPara="1" wrap="square" lIns="91425" tIns="45700" rIns="91425" bIns="45700" anchor="t" anchorCtr="0">
            <a:noAutofit/>
          </a:bodyPr>
          <a:lstStyle/>
          <a:p>
            <a:pPr marL="457200" marR="0" lvl="0" indent="-368300" algn="just" rtl="0">
              <a:lnSpc>
                <a:spcPct val="100000"/>
              </a:lnSpc>
              <a:spcBef>
                <a:spcPts val="0"/>
              </a:spcBef>
              <a:spcAft>
                <a:spcPts val="0"/>
              </a:spcAft>
              <a:buClr>
                <a:srgbClr val="000000"/>
              </a:buClr>
              <a:buSzPts val="1400"/>
              <a:buFont typeface="Arial"/>
              <a:buChar char="•"/>
            </a:pPr>
            <a:r>
              <a:rPr lang="en" sz="2000" b="0" i="0" u="none" strike="noStrike" cap="none">
                <a:solidFill>
                  <a:srgbClr val="000000"/>
                </a:solidFill>
                <a:latin typeface="Calibri"/>
                <a:ea typeface="Calibri"/>
                <a:cs typeface="Calibri"/>
                <a:sym typeface="Calibri"/>
              </a:rPr>
              <a:t>Potencializar la FANPAGE para que genere visitas permanentes a contenidos de la LDB posicionando la marca como líder en venta de lotería con calidad y confiabilidad (juego legal).</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a:p>
            <a:pPr marL="177800" marR="0" lvl="0" indent="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68300" algn="just" rtl="0">
              <a:lnSpc>
                <a:spcPct val="100000"/>
              </a:lnSpc>
              <a:spcBef>
                <a:spcPts val="0"/>
              </a:spcBef>
              <a:spcAft>
                <a:spcPts val="0"/>
              </a:spcAft>
              <a:buClr>
                <a:srgbClr val="000000"/>
              </a:buClr>
              <a:buSzPts val="1400"/>
              <a:buFont typeface="Arial"/>
              <a:buChar char="•"/>
            </a:pPr>
            <a:r>
              <a:rPr lang="en" sz="2000" b="0" i="0" u="none" strike="noStrike" cap="none">
                <a:solidFill>
                  <a:srgbClr val="000000"/>
                </a:solidFill>
                <a:latin typeface="Calibri"/>
                <a:ea typeface="Calibri"/>
                <a:cs typeface="Calibri"/>
                <a:sym typeface="Calibri"/>
              </a:rPr>
              <a:t>Diseño de parrilla y Posteo regular diario con una categorización y programación  SEMANAL de alcance o tráfico para obtener mayor número de seguidores que genere confianza y credibilidad.</a:t>
            </a:r>
            <a:endParaRPr sz="1400" b="0" i="0" u="none" strike="noStrike" cap="none">
              <a:solidFill>
                <a:srgbClr val="000000"/>
              </a:solidFill>
              <a:latin typeface="Arial"/>
              <a:ea typeface="Arial"/>
              <a:cs typeface="Arial"/>
              <a:sym typeface="Arial"/>
            </a:endParaRPr>
          </a:p>
          <a:p>
            <a:pPr marL="457200" marR="0" lvl="0" indent="-279400" algn="just"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Calibri"/>
              <a:ea typeface="Calibri"/>
              <a:cs typeface="Calibri"/>
              <a:sym typeface="Calibri"/>
            </a:endParaRPr>
          </a:p>
          <a:p>
            <a:pPr marL="457200" marR="0" lvl="0" indent="-368300" algn="just" rtl="0">
              <a:lnSpc>
                <a:spcPct val="100000"/>
              </a:lnSpc>
              <a:spcBef>
                <a:spcPts val="0"/>
              </a:spcBef>
              <a:spcAft>
                <a:spcPts val="0"/>
              </a:spcAft>
              <a:buClr>
                <a:srgbClr val="000000"/>
              </a:buClr>
              <a:buSzPts val="1400"/>
              <a:buFont typeface="Arial"/>
              <a:buChar char="•"/>
            </a:pPr>
            <a:r>
              <a:rPr lang="en" sz="2000" b="0" i="0" u="none" strike="noStrike" cap="none">
                <a:solidFill>
                  <a:schemeClr val="dk1"/>
                </a:solidFill>
                <a:latin typeface="Calibri"/>
                <a:ea typeface="Calibri"/>
                <a:cs typeface="Calibri"/>
                <a:sym typeface="Calibri"/>
              </a:rPr>
              <a:t>Crear concursos para la entrega de obsequios y así fomentar el seguimiento de la cuenta y las compras, enlazado con las activaciones </a:t>
            </a:r>
            <a:r>
              <a:rPr lang="en" sz="2000" b="1" i="0" u="none" strike="noStrike" cap="none">
                <a:solidFill>
                  <a:schemeClr val="dk1"/>
                </a:solidFill>
                <a:latin typeface="Calibri"/>
                <a:ea typeface="Calibri"/>
                <a:cs typeface="Calibri"/>
                <a:sym typeface="Calibri"/>
              </a:rPr>
              <a:t>BTL      </a:t>
            </a:r>
            <a:endParaRPr sz="1400" b="0" i="0" u="none" strike="noStrike" cap="none">
              <a:solidFill>
                <a:srgbClr val="000000"/>
              </a:solidFill>
              <a:latin typeface="Arial"/>
              <a:ea typeface="Arial"/>
              <a:cs typeface="Arial"/>
              <a:sym typeface="Arial"/>
            </a:endParaRPr>
          </a:p>
          <a:p>
            <a:pPr marL="88900" marR="0" lvl="0" indent="0" algn="just"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Calibri"/>
                <a:ea typeface="Calibri"/>
                <a:cs typeface="Calibri"/>
                <a:sym typeface="Calibri"/>
              </a:rPr>
              <a:t>        ( *Adjunto RRSS - BTL)</a:t>
            </a:r>
            <a:endParaRPr sz="2000" b="1" i="0" u="none" strike="noStrike" cap="none">
              <a:solidFill>
                <a:srgbClr val="000000"/>
              </a:solidFill>
              <a:latin typeface="Calibri"/>
              <a:ea typeface="Calibri"/>
              <a:cs typeface="Calibri"/>
              <a:sym typeface="Calibri"/>
            </a:endParaRPr>
          </a:p>
          <a:p>
            <a:pPr marL="457200" marR="0" lvl="0" indent="-279400" algn="just"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Calibri"/>
              <a:ea typeface="Calibri"/>
              <a:cs typeface="Calibri"/>
              <a:sym typeface="Calibri"/>
            </a:endParaRPr>
          </a:p>
          <a:p>
            <a:pPr marL="457200" marR="0" lvl="0" indent="-279400" algn="just"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Calibri"/>
              <a:ea typeface="Calibri"/>
              <a:cs typeface="Calibri"/>
              <a:sym typeface="Calibri"/>
            </a:endParaRPr>
          </a:p>
          <a:p>
            <a:pPr marL="457200" marR="0" lvl="0" indent="-279400" algn="just" rtl="0">
              <a:lnSpc>
                <a:spcPct val="100000"/>
              </a:lnSpc>
              <a:spcBef>
                <a:spcPts val="0"/>
              </a:spcBef>
              <a:spcAft>
                <a:spcPts val="0"/>
              </a:spcAft>
              <a:buClr>
                <a:srgbClr val="000000"/>
              </a:buClr>
              <a:buSzPts val="2800"/>
              <a:buFont typeface="Arial"/>
              <a:buNone/>
            </a:pPr>
            <a:endParaRPr sz="2000" b="0" i="0" u="none" strike="noStrike" cap="none">
              <a:solidFill>
                <a:srgbClr val="000000"/>
              </a:solidFill>
              <a:latin typeface="Calibri"/>
              <a:ea typeface="Calibri"/>
              <a:cs typeface="Calibri"/>
              <a:sym typeface="Calibri"/>
            </a:endParaRPr>
          </a:p>
          <a:p>
            <a:pPr marL="457200" marR="0" lvl="0" indent="-254000" algn="just" rtl="0">
              <a:lnSpc>
                <a:spcPct val="100000"/>
              </a:lnSpc>
              <a:spcBef>
                <a:spcPts val="0"/>
              </a:spcBef>
              <a:spcAft>
                <a:spcPts val="0"/>
              </a:spcAft>
              <a:buClr>
                <a:srgbClr val="000000"/>
              </a:buClr>
              <a:buSzPts val="3200"/>
              <a:buFont typeface="Arial"/>
              <a:buNone/>
            </a:pPr>
            <a:endParaRPr sz="20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3200"/>
              <a:buFont typeface="Calibri"/>
              <a:buNone/>
            </a:pPr>
            <a:endParaRPr sz="2000" b="0" i="0" u="none" strike="noStrike" cap="none">
              <a:solidFill>
                <a:srgbClr val="000000"/>
              </a:solidFill>
              <a:latin typeface="Calibri"/>
              <a:ea typeface="Calibri"/>
              <a:cs typeface="Calibri"/>
              <a:sym typeface="Calibri"/>
            </a:endParaRPr>
          </a:p>
        </p:txBody>
      </p:sp>
      <p:pic>
        <p:nvPicPr>
          <p:cNvPr id="588" name="Google Shape;588;p70"/>
          <p:cNvPicPr preferRelativeResize="0"/>
          <p:nvPr/>
        </p:nvPicPr>
        <p:blipFill rotWithShape="1">
          <a:blip r:embed="rId4">
            <a:alphaModFix/>
          </a:blip>
          <a:srcRect/>
          <a:stretch/>
        </p:blipFill>
        <p:spPr>
          <a:xfrm>
            <a:off x="1094722" y="1542038"/>
            <a:ext cx="928748" cy="928752"/>
          </a:xfrm>
          <a:prstGeom prst="rect">
            <a:avLst/>
          </a:prstGeom>
          <a:noFill/>
          <a:ln>
            <a:noFill/>
          </a:ln>
        </p:spPr>
      </p:pic>
      <p:pic>
        <p:nvPicPr>
          <p:cNvPr id="589" name="Google Shape;589;p70"/>
          <p:cNvPicPr preferRelativeResize="0"/>
          <p:nvPr/>
        </p:nvPicPr>
        <p:blipFill rotWithShape="1">
          <a:blip r:embed="rId5">
            <a:alphaModFix/>
          </a:blip>
          <a:srcRect/>
          <a:stretch/>
        </p:blipFill>
        <p:spPr>
          <a:xfrm>
            <a:off x="1094716" y="3200196"/>
            <a:ext cx="928753" cy="928753"/>
          </a:xfrm>
          <a:prstGeom prst="rect">
            <a:avLst/>
          </a:prstGeom>
          <a:noFill/>
          <a:ln>
            <a:noFill/>
          </a:ln>
        </p:spPr>
      </p:pic>
      <p:pic>
        <p:nvPicPr>
          <p:cNvPr id="590" name="Google Shape;590;p70"/>
          <p:cNvPicPr preferRelativeResize="0"/>
          <p:nvPr/>
        </p:nvPicPr>
        <p:blipFill rotWithShape="1">
          <a:blip r:embed="rId6">
            <a:alphaModFix/>
          </a:blip>
          <a:srcRect/>
          <a:stretch/>
        </p:blipFill>
        <p:spPr>
          <a:xfrm>
            <a:off x="1035080" y="4602141"/>
            <a:ext cx="1177676" cy="1177676"/>
          </a:xfrm>
          <a:prstGeom prst="rect">
            <a:avLst/>
          </a:prstGeom>
          <a:noFill/>
          <a:ln>
            <a:noFill/>
          </a:ln>
        </p:spPr>
      </p:pic>
      <p:sp>
        <p:nvSpPr>
          <p:cNvPr id="591" name="Google Shape;591;p70"/>
          <p:cNvSpPr txBox="1"/>
          <p:nvPr/>
        </p:nvSpPr>
        <p:spPr>
          <a:xfrm>
            <a:off x="11241588" y="947140"/>
            <a:ext cx="4399300" cy="2896200"/>
          </a:xfrm>
          <a:prstGeom prst="rect">
            <a:avLst/>
          </a:prstGeom>
          <a:noFill/>
          <a:ln>
            <a:noFill/>
          </a:ln>
        </p:spPr>
        <p:txBody>
          <a:bodyPr spcFirstLastPara="1" wrap="square" lIns="91425" tIns="45700" rIns="91425" bIns="45700" anchor="t" anchorCtr="0">
            <a:noAutofit/>
          </a:bodyPr>
          <a:lstStyle/>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p:nvPr/>
        </p:nvSpPr>
        <p:spPr>
          <a:xfrm>
            <a:off x="1143001" y="819267"/>
            <a:ext cx="3032700"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El mundo</a:t>
            </a:r>
            <a:endParaRPr sz="1400" b="0" i="0" u="none" strike="noStrike" cap="none">
              <a:solidFill>
                <a:srgbClr val="000000"/>
              </a:solidFill>
              <a:latin typeface="Arial"/>
              <a:ea typeface="Arial"/>
              <a:cs typeface="Arial"/>
              <a:sym typeface="Arial"/>
            </a:endParaRPr>
          </a:p>
        </p:txBody>
      </p:sp>
      <p:pic>
        <p:nvPicPr>
          <p:cNvPr id="112" name="Google Shape;112;p17"/>
          <p:cNvPicPr preferRelativeResize="0"/>
          <p:nvPr/>
        </p:nvPicPr>
        <p:blipFill rotWithShape="1">
          <a:blip r:embed="rId3">
            <a:alphaModFix/>
          </a:blip>
          <a:srcRect/>
          <a:stretch/>
        </p:blipFill>
        <p:spPr>
          <a:xfrm>
            <a:off x="1524000" y="1661067"/>
            <a:ext cx="2390775" cy="2190750"/>
          </a:xfrm>
          <a:prstGeom prst="rect">
            <a:avLst/>
          </a:prstGeom>
          <a:noFill/>
          <a:ln>
            <a:noFill/>
          </a:ln>
        </p:spPr>
      </p:pic>
      <p:pic>
        <p:nvPicPr>
          <p:cNvPr id="113" name="Google Shape;113;p17"/>
          <p:cNvPicPr preferRelativeResize="0"/>
          <p:nvPr/>
        </p:nvPicPr>
        <p:blipFill rotWithShape="1">
          <a:blip r:embed="rId4">
            <a:alphaModFix/>
          </a:blip>
          <a:srcRect/>
          <a:stretch/>
        </p:blipFill>
        <p:spPr>
          <a:xfrm>
            <a:off x="4328101" y="838200"/>
            <a:ext cx="38100" cy="4286250"/>
          </a:xfrm>
          <a:prstGeom prst="rect">
            <a:avLst/>
          </a:prstGeom>
          <a:noFill/>
          <a:ln>
            <a:noFill/>
          </a:ln>
        </p:spPr>
      </p:pic>
      <p:pic>
        <p:nvPicPr>
          <p:cNvPr id="114" name="Google Shape;114;p17"/>
          <p:cNvPicPr preferRelativeResize="0"/>
          <p:nvPr/>
        </p:nvPicPr>
        <p:blipFill rotWithShape="1">
          <a:blip r:embed="rId5">
            <a:alphaModFix/>
          </a:blip>
          <a:srcRect/>
          <a:stretch/>
        </p:blipFill>
        <p:spPr>
          <a:xfrm>
            <a:off x="4823401" y="1828800"/>
            <a:ext cx="2266950" cy="2028825"/>
          </a:xfrm>
          <a:prstGeom prst="rect">
            <a:avLst/>
          </a:prstGeom>
          <a:noFill/>
          <a:ln>
            <a:noFill/>
          </a:ln>
        </p:spPr>
      </p:pic>
      <p:sp>
        <p:nvSpPr>
          <p:cNvPr id="115" name="Google Shape;115;p17"/>
          <p:cNvSpPr/>
          <p:nvPr/>
        </p:nvSpPr>
        <p:spPr>
          <a:xfrm>
            <a:off x="4343401" y="819267"/>
            <a:ext cx="3032700" cy="689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La categoría</a:t>
            </a:r>
            <a:endParaRPr sz="1400" b="0" i="0" u="none" strike="noStrike" cap="none">
              <a:solidFill>
                <a:srgbClr val="000000"/>
              </a:solidFill>
              <a:latin typeface="Arial"/>
              <a:ea typeface="Arial"/>
              <a:cs typeface="Arial"/>
              <a:sym typeface="Arial"/>
            </a:endParaRPr>
          </a:p>
        </p:txBody>
      </p:sp>
      <p:pic>
        <p:nvPicPr>
          <p:cNvPr id="116" name="Google Shape;116;p17"/>
          <p:cNvPicPr preferRelativeResize="0"/>
          <p:nvPr/>
        </p:nvPicPr>
        <p:blipFill rotWithShape="1">
          <a:blip r:embed="rId4">
            <a:alphaModFix/>
          </a:blip>
          <a:srcRect/>
          <a:stretch/>
        </p:blipFill>
        <p:spPr>
          <a:xfrm>
            <a:off x="7604701" y="838200"/>
            <a:ext cx="38100" cy="4286250"/>
          </a:xfrm>
          <a:prstGeom prst="rect">
            <a:avLst/>
          </a:prstGeom>
          <a:noFill/>
          <a:ln>
            <a:noFill/>
          </a:ln>
        </p:spPr>
      </p:pic>
      <p:sp>
        <p:nvSpPr>
          <p:cNvPr id="117" name="Google Shape;117;p17"/>
          <p:cNvSpPr/>
          <p:nvPr/>
        </p:nvSpPr>
        <p:spPr>
          <a:xfrm>
            <a:off x="7620001" y="819267"/>
            <a:ext cx="3032700" cy="689400"/>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rgbClr val="000000"/>
                </a:solidFill>
                <a:latin typeface="Calibri"/>
                <a:ea typeface="Calibri"/>
                <a:cs typeface="Calibri"/>
                <a:sym typeface="Calibri"/>
              </a:rPr>
              <a:t>El consumidor</a:t>
            </a:r>
            <a:endParaRPr sz="1400" b="0" i="0" u="none" strike="noStrike" cap="none">
              <a:solidFill>
                <a:srgbClr val="000000"/>
              </a:solidFill>
              <a:latin typeface="Arial"/>
              <a:ea typeface="Arial"/>
              <a:cs typeface="Arial"/>
              <a:sym typeface="Arial"/>
            </a:endParaRPr>
          </a:p>
        </p:txBody>
      </p:sp>
      <p:pic>
        <p:nvPicPr>
          <p:cNvPr id="118" name="Google Shape;118;p17"/>
          <p:cNvPicPr preferRelativeResize="0"/>
          <p:nvPr/>
        </p:nvPicPr>
        <p:blipFill rotWithShape="1">
          <a:blip r:embed="rId6">
            <a:alphaModFix/>
          </a:blip>
          <a:srcRect/>
          <a:stretch/>
        </p:blipFill>
        <p:spPr>
          <a:xfrm>
            <a:off x="8100001" y="1737267"/>
            <a:ext cx="2171700" cy="2047875"/>
          </a:xfrm>
          <a:prstGeom prst="rect">
            <a:avLst/>
          </a:prstGeom>
          <a:noFill/>
          <a:ln>
            <a:noFill/>
          </a:ln>
        </p:spPr>
      </p:pic>
      <p:sp>
        <p:nvSpPr>
          <p:cNvPr id="119" name="Google Shape;119;p17"/>
          <p:cNvSpPr txBox="1">
            <a:spLocks noGrp="1"/>
          </p:cNvSpPr>
          <p:nvPr>
            <p:ph type="body" idx="1"/>
          </p:nvPr>
        </p:nvSpPr>
        <p:spPr>
          <a:xfrm>
            <a:off x="1715700" y="4135500"/>
            <a:ext cx="2046600" cy="110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
              <a:t>Best Practices </a:t>
            </a:r>
            <a:endParaRPr/>
          </a:p>
        </p:txBody>
      </p:sp>
      <p:sp>
        <p:nvSpPr>
          <p:cNvPr id="120" name="Google Shape;120;p17"/>
          <p:cNvSpPr txBox="1">
            <a:spLocks noGrp="1"/>
          </p:cNvSpPr>
          <p:nvPr>
            <p:ph type="body" idx="1"/>
          </p:nvPr>
        </p:nvSpPr>
        <p:spPr>
          <a:xfrm>
            <a:off x="4791000" y="3906900"/>
            <a:ext cx="2448000" cy="1696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endParaRPr b="1"/>
          </a:p>
          <a:p>
            <a:pPr marL="0" lvl="0" indent="0" algn="ctr" rtl="0">
              <a:lnSpc>
                <a:spcPct val="100000"/>
              </a:lnSpc>
              <a:spcBef>
                <a:spcPts val="0"/>
              </a:spcBef>
              <a:spcAft>
                <a:spcPts val="0"/>
              </a:spcAft>
              <a:buClr>
                <a:schemeClr val="dk1"/>
              </a:buClr>
              <a:buSzPts val="2800"/>
              <a:buFont typeface="Arial"/>
              <a:buNone/>
            </a:pPr>
            <a:r>
              <a:rPr lang="en"/>
              <a:t>Competencia </a:t>
            </a:r>
            <a:endParaRPr/>
          </a:p>
        </p:txBody>
      </p:sp>
      <p:sp>
        <p:nvSpPr>
          <p:cNvPr id="121" name="Google Shape;121;p17"/>
          <p:cNvSpPr txBox="1">
            <a:spLocks noGrp="1"/>
          </p:cNvSpPr>
          <p:nvPr>
            <p:ph type="body" idx="1"/>
          </p:nvPr>
        </p:nvSpPr>
        <p:spPr>
          <a:xfrm>
            <a:off x="8192700" y="3906900"/>
            <a:ext cx="2046600" cy="1696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endParaRPr b="1"/>
          </a:p>
          <a:p>
            <a:pPr marL="0" lvl="0" indent="0" algn="ctr" rtl="0">
              <a:lnSpc>
                <a:spcPct val="100000"/>
              </a:lnSpc>
              <a:spcBef>
                <a:spcPts val="0"/>
              </a:spcBef>
              <a:spcAft>
                <a:spcPts val="0"/>
              </a:spcAft>
              <a:buClr>
                <a:schemeClr val="dk1"/>
              </a:buClr>
              <a:buSzPts val="2800"/>
              <a:buFont typeface="Arial"/>
              <a:buNone/>
            </a:pPr>
            <a:r>
              <a:rPr lang="en"/>
              <a:t>Observación</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71"/>
          <p:cNvPicPr preferRelativeResize="0"/>
          <p:nvPr/>
        </p:nvPicPr>
        <p:blipFill rotWithShape="1">
          <a:blip r:embed="rId3">
            <a:alphaModFix/>
          </a:blip>
          <a:srcRect/>
          <a:stretch/>
        </p:blipFill>
        <p:spPr>
          <a:xfrm>
            <a:off x="9258602" y="-465038"/>
            <a:ext cx="2136228" cy="2136228"/>
          </a:xfrm>
          <a:prstGeom prst="rect">
            <a:avLst/>
          </a:prstGeom>
          <a:noFill/>
          <a:ln>
            <a:noFill/>
          </a:ln>
        </p:spPr>
      </p:pic>
      <p:pic>
        <p:nvPicPr>
          <p:cNvPr id="597" name="Google Shape;597;p71"/>
          <p:cNvPicPr preferRelativeResize="0"/>
          <p:nvPr/>
        </p:nvPicPr>
        <p:blipFill rotWithShape="1">
          <a:blip r:embed="rId4">
            <a:alphaModFix/>
          </a:blip>
          <a:srcRect/>
          <a:stretch/>
        </p:blipFill>
        <p:spPr>
          <a:xfrm>
            <a:off x="10304350" y="4662094"/>
            <a:ext cx="1424925" cy="1349925"/>
          </a:xfrm>
          <a:prstGeom prst="rect">
            <a:avLst/>
          </a:prstGeom>
          <a:noFill/>
          <a:ln>
            <a:noFill/>
          </a:ln>
        </p:spPr>
      </p:pic>
      <p:sp>
        <p:nvSpPr>
          <p:cNvPr id="598" name="Google Shape;598;p71"/>
          <p:cNvSpPr txBox="1"/>
          <p:nvPr/>
        </p:nvSpPr>
        <p:spPr>
          <a:xfrm>
            <a:off x="780750" y="1411925"/>
            <a:ext cx="10515600" cy="435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1" i="0" u="none" strike="noStrike" cap="none">
                <a:solidFill>
                  <a:schemeClr val="dk1"/>
                </a:solidFill>
                <a:latin typeface="Calibri"/>
                <a:ea typeface="Calibri"/>
                <a:cs typeface="Calibri"/>
                <a:sym typeface="Calibri"/>
              </a:rPr>
              <a:t>INSTAGRAM</a:t>
            </a:r>
            <a:r>
              <a:rPr lang="en" sz="2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457200" marR="0" lvl="0" indent="-406400" algn="l" rtl="0">
              <a:lnSpc>
                <a:spcPct val="100000"/>
              </a:lnSpc>
              <a:spcBef>
                <a:spcPts val="0"/>
              </a:spcBef>
              <a:spcAft>
                <a:spcPts val="0"/>
              </a:spcAft>
              <a:buClr>
                <a:schemeClr val="dk1"/>
              </a:buClr>
              <a:buSzPts val="2800"/>
              <a:buFont typeface="Arial"/>
              <a:buChar char="•"/>
            </a:pPr>
            <a:r>
              <a:rPr lang="en" sz="2800" b="0" i="0" u="none" strike="noStrike" cap="none">
                <a:solidFill>
                  <a:schemeClr val="dk1"/>
                </a:solidFill>
                <a:latin typeface="Calibri"/>
                <a:ea typeface="Calibri"/>
                <a:cs typeface="Calibri"/>
                <a:sym typeface="Calibri"/>
              </a:rPr>
              <a:t>Será el canal en donde la marca se dará el permiso de incluir formatos y contenidos de tendencia (Humor, numerología, horóscopo y estilo de vida) manejando el eje de aspiracional de cómo le cambia la vida a la gente por medio de combinaciones de diferentes números que tengan influencia en su vida.</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599" name="Google Shape;599;p71"/>
          <p:cNvSpPr/>
          <p:nvPr/>
        </p:nvSpPr>
        <p:spPr>
          <a:xfrm>
            <a:off x="0" y="195100"/>
            <a:ext cx="8786100" cy="6882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a:solidFill>
                  <a:schemeClr val="lt1"/>
                </a:solidFill>
                <a:latin typeface="Calibri"/>
                <a:ea typeface="Calibri"/>
                <a:cs typeface="Calibri"/>
                <a:sym typeface="Calibri"/>
              </a:rPr>
              <a:t>VII. Estrategia de Marketing de Contenido (RRSS y Blog)</a:t>
            </a:r>
            <a:r>
              <a:rPr lang="en" sz="2400" b="1"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2"/>
          <p:cNvSpPr/>
          <p:nvPr/>
        </p:nvSpPr>
        <p:spPr>
          <a:xfrm>
            <a:off x="-1" y="539064"/>
            <a:ext cx="4685017" cy="530319"/>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Desarrollo campaña Instagram</a:t>
            </a:r>
            <a:endParaRPr sz="1400" b="0" i="0" u="none" strike="noStrike" cap="none">
              <a:solidFill>
                <a:srgbClr val="000000"/>
              </a:solidFill>
              <a:latin typeface="Arial"/>
              <a:ea typeface="Arial"/>
              <a:cs typeface="Arial"/>
              <a:sym typeface="Arial"/>
            </a:endParaRPr>
          </a:p>
        </p:txBody>
      </p:sp>
      <p:pic>
        <p:nvPicPr>
          <p:cNvPr id="605" name="Google Shape;605;p72"/>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606" name="Google Shape;606;p72"/>
          <p:cNvSpPr txBox="1"/>
          <p:nvPr/>
        </p:nvSpPr>
        <p:spPr>
          <a:xfrm>
            <a:off x="2458774" y="1900768"/>
            <a:ext cx="8638510" cy="3118229"/>
          </a:xfrm>
          <a:prstGeom prst="rect">
            <a:avLst/>
          </a:prstGeom>
          <a:noFill/>
          <a:ln>
            <a:noFill/>
          </a:ln>
          <a:effectLst>
            <a:outerShdw blurRad="57150" dist="19050" dir="5400000" algn="bl" rotWithShape="0">
              <a:srgbClr val="FFFFFF">
                <a:alpha val="48235"/>
              </a:srgbClr>
            </a:outerShdw>
          </a:effectLst>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chemeClr val="dk1"/>
              </a:buClr>
              <a:buSzPts val="1600"/>
              <a:buFont typeface="Arial"/>
              <a:buChar char="•"/>
            </a:pPr>
            <a:r>
              <a:rPr lang="en" sz="2000" b="0" i="0" u="none" strike="noStrike" cap="none">
                <a:solidFill>
                  <a:schemeClr val="dk1"/>
                </a:solidFill>
                <a:latin typeface="Calibri"/>
                <a:ea typeface="Calibri"/>
                <a:cs typeface="Calibri"/>
                <a:sym typeface="Calibri"/>
              </a:rPr>
              <a:t>Crear confianza en la marca LOTERÍA DE BOGOTÁ dándole un alcance alto segmentado y geolocalizado.</a:t>
            </a:r>
            <a:endParaRPr sz="1400" b="0" i="0" u="none" strike="noStrike" cap="none">
              <a:solidFill>
                <a:srgbClr val="000000"/>
              </a:solidFill>
              <a:latin typeface="Arial"/>
              <a:ea typeface="Arial"/>
              <a:cs typeface="Arial"/>
              <a:sym typeface="Arial"/>
            </a:endParaRPr>
          </a:p>
          <a:p>
            <a:pPr marL="342900" marR="0" lvl="0" indent="-241300" algn="just" rtl="0">
              <a:lnSpc>
                <a:spcPct val="100000"/>
              </a:lnSpc>
              <a:spcBef>
                <a:spcPts val="0"/>
              </a:spcBef>
              <a:spcAft>
                <a:spcPts val="0"/>
              </a:spcAft>
              <a:buClr>
                <a:schemeClr val="dk1"/>
              </a:buClr>
              <a:buSzPts val="1600"/>
              <a:buFont typeface="Arial"/>
              <a:buNone/>
            </a:pPr>
            <a:endParaRPr sz="2000" b="0" i="0" u="none" strike="noStrike" cap="none">
              <a:solidFill>
                <a:schemeClr val="dk1"/>
              </a:solidFill>
              <a:latin typeface="Calibri"/>
              <a:ea typeface="Calibri"/>
              <a:cs typeface="Calibri"/>
              <a:sym typeface="Calibri"/>
            </a:endParaRPr>
          </a:p>
          <a:p>
            <a:pPr marL="342900" marR="0" lvl="0" indent="-342900" algn="just" rtl="0">
              <a:lnSpc>
                <a:spcPct val="100000"/>
              </a:lnSpc>
              <a:spcBef>
                <a:spcPts val="0"/>
              </a:spcBef>
              <a:spcAft>
                <a:spcPts val="0"/>
              </a:spcAft>
              <a:buClr>
                <a:schemeClr val="dk1"/>
              </a:buClr>
              <a:buSzPts val="1600"/>
              <a:buFont typeface="Arial"/>
              <a:buChar char="•"/>
            </a:pPr>
            <a:r>
              <a:rPr lang="en" sz="2000" b="0" i="0" u="none" strike="noStrike" cap="none">
                <a:solidFill>
                  <a:srgbClr val="000000"/>
                </a:solidFill>
                <a:latin typeface="Calibri"/>
                <a:ea typeface="Calibri"/>
                <a:cs typeface="Calibri"/>
                <a:sym typeface="Calibri"/>
              </a:rPr>
              <a:t>Diseño de parrilla y posteo regular diario con una categorización y programación  SEMANAL de alcance o tráfico para obtener mayor número de seguidores que genere confianza y credibilidad.</a:t>
            </a:r>
            <a:endParaRPr sz="1400" b="0" i="0" u="none" strike="noStrike" cap="none">
              <a:solidFill>
                <a:srgbClr val="000000"/>
              </a:solidFill>
              <a:latin typeface="Arial"/>
              <a:ea typeface="Arial"/>
              <a:cs typeface="Arial"/>
              <a:sym typeface="Arial"/>
            </a:endParaRPr>
          </a:p>
          <a:p>
            <a:pPr marL="342900" marR="0" lvl="0" indent="-241300" algn="just" rtl="0">
              <a:lnSpc>
                <a:spcPct val="100000"/>
              </a:lnSpc>
              <a:spcBef>
                <a:spcPts val="0"/>
              </a:spcBef>
              <a:spcAft>
                <a:spcPts val="0"/>
              </a:spcAft>
              <a:buClr>
                <a:schemeClr val="dk1"/>
              </a:buClr>
              <a:buSzPts val="1600"/>
              <a:buFont typeface="Arial"/>
              <a:buNone/>
            </a:pPr>
            <a:endParaRPr sz="20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chemeClr val="dk1"/>
              </a:buClr>
              <a:buSzPts val="1600"/>
              <a:buFont typeface="Arial"/>
              <a:buChar char="•"/>
            </a:pPr>
            <a:r>
              <a:rPr lang="en" sz="2000" b="0" i="0" u="none" strike="noStrike" cap="none">
                <a:solidFill>
                  <a:schemeClr val="dk1"/>
                </a:solidFill>
                <a:latin typeface="Calibri"/>
                <a:ea typeface="Calibri"/>
                <a:cs typeface="Calibri"/>
                <a:sym typeface="Calibri"/>
              </a:rPr>
              <a:t>Concursos</a:t>
            </a:r>
            <a:r>
              <a:rPr lang="en" sz="2000">
                <a:solidFill>
                  <a:schemeClr val="dk1"/>
                </a:solidFill>
                <a:latin typeface="Calibri"/>
                <a:ea typeface="Calibri"/>
                <a:cs typeface="Calibri"/>
                <a:sym typeface="Calibri"/>
              </a:rPr>
              <a:t> (La Premiatón)</a:t>
            </a:r>
            <a:r>
              <a:rPr lang="en" sz="2000" b="0" i="0" u="none" strike="noStrike" cap="none">
                <a:solidFill>
                  <a:schemeClr val="dk1"/>
                </a:solidFill>
                <a:latin typeface="Calibri"/>
                <a:ea typeface="Calibri"/>
                <a:cs typeface="Calibri"/>
                <a:sym typeface="Calibri"/>
              </a:rPr>
              <a:t> para entrega de obsequios y así fomentar el seguimiento de la cuenta y las compras.</a:t>
            </a:r>
            <a:endParaRPr sz="2000" b="0" i="0" u="none" strike="noStrike" cap="none">
              <a:solidFill>
                <a:srgbClr val="000000"/>
              </a:solidFill>
              <a:latin typeface="Calibri"/>
              <a:ea typeface="Calibri"/>
              <a:cs typeface="Calibri"/>
              <a:sym typeface="Calibri"/>
            </a:endParaRPr>
          </a:p>
          <a:p>
            <a:pPr marL="342900" marR="0" lvl="0" indent="-241300" algn="just" rtl="0">
              <a:lnSpc>
                <a:spcPct val="100000"/>
              </a:lnSpc>
              <a:spcBef>
                <a:spcPts val="0"/>
              </a:spcBef>
              <a:spcAft>
                <a:spcPts val="0"/>
              </a:spcAft>
              <a:buClr>
                <a:schemeClr val="dk1"/>
              </a:buClr>
              <a:buSzPts val="1600"/>
              <a:buFont typeface="Arial"/>
              <a:buNone/>
            </a:pPr>
            <a:endParaRPr sz="2000" b="0" i="0" u="none" strike="noStrike" cap="none">
              <a:solidFill>
                <a:srgbClr val="000000"/>
              </a:solidFill>
              <a:latin typeface="Calibri"/>
              <a:ea typeface="Calibri"/>
              <a:cs typeface="Calibri"/>
              <a:sym typeface="Calibri"/>
            </a:endParaRPr>
          </a:p>
          <a:p>
            <a:pPr marL="342900" marR="0" lvl="0" indent="-241300" algn="just" rtl="0">
              <a:lnSpc>
                <a:spcPct val="100000"/>
              </a:lnSpc>
              <a:spcBef>
                <a:spcPts val="0"/>
              </a:spcBef>
              <a:spcAft>
                <a:spcPts val="0"/>
              </a:spcAft>
              <a:buClr>
                <a:schemeClr val="dk1"/>
              </a:buClr>
              <a:buSzPts val="1600"/>
              <a:buFont typeface="Arial"/>
              <a:buNone/>
            </a:pPr>
            <a:endParaRPr sz="2000" b="0" i="0" u="none" strike="noStrike" cap="none">
              <a:solidFill>
                <a:schemeClr val="dk1"/>
              </a:solidFill>
              <a:latin typeface="Calibri"/>
              <a:ea typeface="Calibri"/>
              <a:cs typeface="Calibri"/>
              <a:sym typeface="Calibri"/>
            </a:endParaRPr>
          </a:p>
          <a:p>
            <a:pPr marL="520700" marR="0" lvl="0" indent="-165100" algn="just" rtl="0">
              <a:lnSpc>
                <a:spcPct val="100000"/>
              </a:lnSpc>
              <a:spcBef>
                <a:spcPts val="0"/>
              </a:spcBef>
              <a:spcAft>
                <a:spcPts val="0"/>
              </a:spcAft>
              <a:buClr>
                <a:srgbClr val="000000"/>
              </a:buClr>
              <a:buSzPts val="2800"/>
              <a:buFont typeface="Arial"/>
              <a:buNone/>
            </a:pPr>
            <a:endParaRPr sz="2000" b="0" i="0" u="none" strike="noStrike" cap="none">
              <a:solidFill>
                <a:srgbClr val="000000"/>
              </a:solidFill>
              <a:latin typeface="Calibri"/>
              <a:ea typeface="Calibri"/>
              <a:cs typeface="Calibri"/>
              <a:sym typeface="Calibri"/>
            </a:endParaRPr>
          </a:p>
          <a:p>
            <a:pPr marL="546100" marR="0" lvl="0" indent="-139700" algn="just" rtl="0">
              <a:lnSpc>
                <a:spcPct val="100000"/>
              </a:lnSpc>
              <a:spcBef>
                <a:spcPts val="0"/>
              </a:spcBef>
              <a:spcAft>
                <a:spcPts val="0"/>
              </a:spcAft>
              <a:buClr>
                <a:srgbClr val="000000"/>
              </a:buClr>
              <a:buSzPts val="3200"/>
              <a:buFont typeface="Arial"/>
              <a:buNone/>
            </a:pPr>
            <a:endParaRPr sz="2000" b="0" i="0" u="none" strike="noStrike" cap="none">
              <a:solidFill>
                <a:srgbClr val="000000"/>
              </a:solidFill>
              <a:latin typeface="Calibri"/>
              <a:ea typeface="Calibri"/>
              <a:cs typeface="Calibri"/>
              <a:sym typeface="Calibri"/>
            </a:endParaRPr>
          </a:p>
          <a:p>
            <a:pPr marL="342900" marR="0" lvl="0" indent="-139700" algn="just" rtl="0">
              <a:lnSpc>
                <a:spcPct val="100000"/>
              </a:lnSpc>
              <a:spcBef>
                <a:spcPts val="0"/>
              </a:spcBef>
              <a:spcAft>
                <a:spcPts val="0"/>
              </a:spcAft>
              <a:buClr>
                <a:srgbClr val="000000"/>
              </a:buClr>
              <a:buSzPts val="3200"/>
              <a:buFont typeface="Arial"/>
              <a:buNone/>
            </a:pPr>
            <a:endParaRPr sz="2000" b="0" i="0" u="none" strike="noStrike" cap="none">
              <a:solidFill>
                <a:srgbClr val="000000"/>
              </a:solidFill>
              <a:latin typeface="Calibri"/>
              <a:ea typeface="Calibri"/>
              <a:cs typeface="Calibri"/>
              <a:sym typeface="Calibri"/>
            </a:endParaRPr>
          </a:p>
        </p:txBody>
      </p:sp>
      <p:sp>
        <p:nvSpPr>
          <p:cNvPr id="607" name="Google Shape;607;p72"/>
          <p:cNvSpPr txBox="1"/>
          <p:nvPr/>
        </p:nvSpPr>
        <p:spPr>
          <a:xfrm>
            <a:off x="4685016" y="7313127"/>
            <a:ext cx="2711700" cy="3990900"/>
          </a:xfrm>
          <a:prstGeom prst="rect">
            <a:avLst/>
          </a:prstGeom>
          <a:noFill/>
          <a:ln>
            <a:noFill/>
          </a:ln>
          <a:effectLst>
            <a:outerShdw blurRad="57150" dist="19050" dir="5400000" algn="bl" rotWithShape="0">
              <a:srgbClr val="FFFFFF">
                <a:alpha val="48235"/>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p>
            <a:pPr marL="457200" marR="0" lvl="0" indent="-279400" algn="just" rtl="0">
              <a:lnSpc>
                <a:spcPct val="100000"/>
              </a:lnSpc>
              <a:spcBef>
                <a:spcPts val="0"/>
              </a:spcBef>
              <a:spcAft>
                <a:spcPts val="0"/>
              </a:spcAft>
              <a:buClr>
                <a:srgbClr val="000000"/>
              </a:buClr>
              <a:buSzPts val="2800"/>
              <a:buFont typeface="Arial"/>
              <a:buNone/>
            </a:pPr>
            <a:endParaRPr sz="1600" b="0" i="0" u="none" strike="noStrike" cap="none">
              <a:solidFill>
                <a:srgbClr val="000000"/>
              </a:solidFill>
              <a:latin typeface="Calibri"/>
              <a:ea typeface="Calibri"/>
              <a:cs typeface="Calibri"/>
              <a:sym typeface="Calibri"/>
            </a:endParaRPr>
          </a:p>
          <a:p>
            <a:pPr marL="457200" marR="0" lvl="0" indent="-279400" algn="just" rtl="0">
              <a:lnSpc>
                <a:spcPct val="100000"/>
              </a:lnSpc>
              <a:spcBef>
                <a:spcPts val="0"/>
              </a:spcBef>
              <a:spcAft>
                <a:spcPts val="0"/>
              </a:spcAft>
              <a:buClr>
                <a:srgbClr val="000000"/>
              </a:buClr>
              <a:buSzPts val="2800"/>
              <a:buFont typeface="Arial"/>
              <a:buNone/>
            </a:pPr>
            <a:endParaRPr sz="1600" b="0" i="0" u="none" strike="noStrike" cap="none">
              <a:solidFill>
                <a:srgbClr val="000000"/>
              </a:solidFill>
              <a:latin typeface="Calibri"/>
              <a:ea typeface="Calibri"/>
              <a:cs typeface="Calibri"/>
              <a:sym typeface="Calibri"/>
            </a:endParaRPr>
          </a:p>
          <a:p>
            <a:pPr marL="457200" marR="0" lvl="0" indent="-254000" algn="just" rtl="0">
              <a:lnSpc>
                <a:spcPct val="100000"/>
              </a:lnSpc>
              <a:spcBef>
                <a:spcPts val="0"/>
              </a:spcBef>
              <a:spcAft>
                <a:spcPts val="0"/>
              </a:spcAft>
              <a:buClr>
                <a:srgbClr val="000000"/>
              </a:buClr>
              <a:buSzPts val="3200"/>
              <a:buFont typeface="Arial"/>
              <a:buNone/>
            </a:pPr>
            <a:endParaRPr sz="16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3200"/>
              <a:buFont typeface="Calibri"/>
              <a:buNone/>
            </a:pPr>
            <a:endParaRPr sz="1600" b="0" i="0" u="none" strike="noStrike" cap="none">
              <a:solidFill>
                <a:srgbClr val="000000"/>
              </a:solidFill>
              <a:latin typeface="Calibri"/>
              <a:ea typeface="Calibri"/>
              <a:cs typeface="Calibri"/>
              <a:sym typeface="Calibri"/>
            </a:endParaRPr>
          </a:p>
        </p:txBody>
      </p:sp>
      <p:sp>
        <p:nvSpPr>
          <p:cNvPr id="608" name="Google Shape;608;p72"/>
          <p:cNvSpPr txBox="1"/>
          <p:nvPr/>
        </p:nvSpPr>
        <p:spPr>
          <a:xfrm>
            <a:off x="7287668" y="5239491"/>
            <a:ext cx="2613900" cy="1177800"/>
          </a:xfrm>
          <a:prstGeom prst="rect">
            <a:avLst/>
          </a:prstGeom>
          <a:noFill/>
          <a:ln>
            <a:noFill/>
          </a:ln>
          <a:effectLst>
            <a:outerShdw blurRad="57150" dist="19050" dir="5400000" algn="bl" rotWithShape="0">
              <a:srgbClr val="FFFFFF">
                <a:alpha val="48235"/>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p>
            <a:pPr marL="45720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pic>
        <p:nvPicPr>
          <p:cNvPr id="609" name="Google Shape;609;p72"/>
          <p:cNvPicPr preferRelativeResize="0"/>
          <p:nvPr/>
        </p:nvPicPr>
        <p:blipFill rotWithShape="1">
          <a:blip r:embed="rId4">
            <a:alphaModFix/>
          </a:blip>
          <a:srcRect/>
          <a:stretch/>
        </p:blipFill>
        <p:spPr>
          <a:xfrm>
            <a:off x="1340734" y="2646043"/>
            <a:ext cx="928753" cy="928753"/>
          </a:xfrm>
          <a:prstGeom prst="rect">
            <a:avLst/>
          </a:prstGeom>
          <a:noFill/>
          <a:ln>
            <a:noFill/>
          </a:ln>
        </p:spPr>
      </p:pic>
      <p:pic>
        <p:nvPicPr>
          <p:cNvPr id="610" name="Google Shape;610;p72"/>
          <p:cNvPicPr preferRelativeResize="0"/>
          <p:nvPr/>
        </p:nvPicPr>
        <p:blipFill rotWithShape="1">
          <a:blip r:embed="rId5">
            <a:alphaModFix/>
          </a:blip>
          <a:srcRect/>
          <a:stretch/>
        </p:blipFill>
        <p:spPr>
          <a:xfrm>
            <a:off x="1281098" y="4047988"/>
            <a:ext cx="1177676" cy="117767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73"/>
          <p:cNvPicPr preferRelativeResize="0"/>
          <p:nvPr/>
        </p:nvPicPr>
        <p:blipFill rotWithShape="1">
          <a:blip r:embed="rId3">
            <a:alphaModFix/>
          </a:blip>
          <a:srcRect/>
          <a:stretch/>
        </p:blipFill>
        <p:spPr>
          <a:xfrm>
            <a:off x="9258602" y="-465038"/>
            <a:ext cx="2136228" cy="2136228"/>
          </a:xfrm>
          <a:prstGeom prst="rect">
            <a:avLst/>
          </a:prstGeom>
          <a:noFill/>
          <a:ln>
            <a:noFill/>
          </a:ln>
        </p:spPr>
      </p:pic>
      <p:pic>
        <p:nvPicPr>
          <p:cNvPr id="616" name="Google Shape;616;p73"/>
          <p:cNvPicPr preferRelativeResize="0"/>
          <p:nvPr/>
        </p:nvPicPr>
        <p:blipFill rotWithShape="1">
          <a:blip r:embed="rId4">
            <a:alphaModFix/>
          </a:blip>
          <a:srcRect/>
          <a:stretch/>
        </p:blipFill>
        <p:spPr>
          <a:xfrm>
            <a:off x="10304350" y="4664935"/>
            <a:ext cx="1495425" cy="1504950"/>
          </a:xfrm>
          <a:prstGeom prst="rect">
            <a:avLst/>
          </a:prstGeom>
          <a:noFill/>
          <a:ln>
            <a:noFill/>
          </a:ln>
        </p:spPr>
      </p:pic>
      <p:sp>
        <p:nvSpPr>
          <p:cNvPr id="617" name="Google Shape;617;p73"/>
          <p:cNvSpPr txBox="1"/>
          <p:nvPr/>
        </p:nvSpPr>
        <p:spPr>
          <a:xfrm>
            <a:off x="780750" y="1411925"/>
            <a:ext cx="10515600" cy="435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1" i="0" u="none" strike="noStrike" cap="none">
                <a:solidFill>
                  <a:schemeClr val="dk1"/>
                </a:solidFill>
                <a:latin typeface="Calibri"/>
                <a:ea typeface="Calibri"/>
                <a:cs typeface="Calibri"/>
                <a:sym typeface="Calibri"/>
              </a:rPr>
              <a:t>TUITER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457200" marR="0" lvl="0" indent="-406400" algn="l" rtl="0">
              <a:lnSpc>
                <a:spcPct val="100000"/>
              </a:lnSpc>
              <a:spcBef>
                <a:spcPts val="0"/>
              </a:spcBef>
              <a:spcAft>
                <a:spcPts val="0"/>
              </a:spcAft>
              <a:buClr>
                <a:schemeClr val="dk1"/>
              </a:buClr>
              <a:buSzPts val="2800"/>
              <a:buFont typeface="Arial"/>
              <a:buChar char="•"/>
            </a:pPr>
            <a:r>
              <a:rPr lang="en" sz="2800" b="0" i="0" u="none" strike="noStrike" cap="none">
                <a:solidFill>
                  <a:schemeClr val="dk1"/>
                </a:solidFill>
                <a:latin typeface="Calibri"/>
                <a:ea typeface="Calibri"/>
                <a:cs typeface="Calibri"/>
                <a:sym typeface="Calibri"/>
              </a:rPr>
              <a:t>Será el canal que dentro de su rol informativo mostrará el contenido generado en Facebook y en Instagram. </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618" name="Google Shape;618;p73"/>
          <p:cNvSpPr/>
          <p:nvPr/>
        </p:nvSpPr>
        <p:spPr>
          <a:xfrm>
            <a:off x="0" y="195100"/>
            <a:ext cx="8869200" cy="6882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a:solidFill>
                  <a:schemeClr val="lt1"/>
                </a:solidFill>
                <a:latin typeface="Calibri"/>
                <a:ea typeface="Calibri"/>
                <a:cs typeface="Calibri"/>
                <a:sym typeface="Calibri"/>
              </a:rPr>
              <a:t>VII. Estrategia de Marketing de Contenido (RRSS y Blog)</a:t>
            </a:r>
            <a:r>
              <a:rPr lang="en" sz="2400" b="1"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74"/>
          <p:cNvSpPr/>
          <p:nvPr/>
        </p:nvSpPr>
        <p:spPr>
          <a:xfrm>
            <a:off x="-1" y="539064"/>
            <a:ext cx="4685017" cy="530319"/>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Desarrollo campaña Tuiter</a:t>
            </a:r>
            <a:endParaRPr sz="1400" b="0" i="0" u="none" strike="noStrike" cap="none">
              <a:solidFill>
                <a:srgbClr val="000000"/>
              </a:solidFill>
              <a:latin typeface="Arial"/>
              <a:ea typeface="Arial"/>
              <a:cs typeface="Arial"/>
              <a:sym typeface="Arial"/>
            </a:endParaRPr>
          </a:p>
        </p:txBody>
      </p:sp>
      <p:pic>
        <p:nvPicPr>
          <p:cNvPr id="624" name="Google Shape;624;p74"/>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625" name="Google Shape;625;p74"/>
          <p:cNvSpPr txBox="1"/>
          <p:nvPr/>
        </p:nvSpPr>
        <p:spPr>
          <a:xfrm>
            <a:off x="4685016" y="7313127"/>
            <a:ext cx="2711700" cy="3990900"/>
          </a:xfrm>
          <a:prstGeom prst="rect">
            <a:avLst/>
          </a:prstGeom>
          <a:noFill/>
          <a:ln>
            <a:noFill/>
          </a:ln>
          <a:effectLst>
            <a:outerShdw blurRad="57150" dist="19050" dir="5400000" algn="bl" rotWithShape="0">
              <a:srgbClr val="FFFFFF">
                <a:alpha val="48235"/>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p>
            <a:pPr marL="457200" marR="0" lvl="0" indent="-279400" algn="just" rtl="0">
              <a:lnSpc>
                <a:spcPct val="100000"/>
              </a:lnSpc>
              <a:spcBef>
                <a:spcPts val="0"/>
              </a:spcBef>
              <a:spcAft>
                <a:spcPts val="0"/>
              </a:spcAft>
              <a:buClr>
                <a:srgbClr val="000000"/>
              </a:buClr>
              <a:buSzPts val="2800"/>
              <a:buFont typeface="Arial"/>
              <a:buNone/>
            </a:pPr>
            <a:endParaRPr sz="1600" b="0" i="0" u="none" strike="noStrike" cap="none">
              <a:solidFill>
                <a:srgbClr val="000000"/>
              </a:solidFill>
              <a:latin typeface="Calibri"/>
              <a:ea typeface="Calibri"/>
              <a:cs typeface="Calibri"/>
              <a:sym typeface="Calibri"/>
            </a:endParaRPr>
          </a:p>
          <a:p>
            <a:pPr marL="457200" marR="0" lvl="0" indent="-279400" algn="just" rtl="0">
              <a:lnSpc>
                <a:spcPct val="100000"/>
              </a:lnSpc>
              <a:spcBef>
                <a:spcPts val="0"/>
              </a:spcBef>
              <a:spcAft>
                <a:spcPts val="0"/>
              </a:spcAft>
              <a:buClr>
                <a:srgbClr val="000000"/>
              </a:buClr>
              <a:buSzPts val="2800"/>
              <a:buFont typeface="Arial"/>
              <a:buNone/>
            </a:pPr>
            <a:endParaRPr sz="1600" b="0" i="0" u="none" strike="noStrike" cap="none">
              <a:solidFill>
                <a:srgbClr val="000000"/>
              </a:solidFill>
              <a:latin typeface="Calibri"/>
              <a:ea typeface="Calibri"/>
              <a:cs typeface="Calibri"/>
              <a:sym typeface="Calibri"/>
            </a:endParaRPr>
          </a:p>
          <a:p>
            <a:pPr marL="457200" marR="0" lvl="0" indent="-254000" algn="just" rtl="0">
              <a:lnSpc>
                <a:spcPct val="100000"/>
              </a:lnSpc>
              <a:spcBef>
                <a:spcPts val="0"/>
              </a:spcBef>
              <a:spcAft>
                <a:spcPts val="0"/>
              </a:spcAft>
              <a:buClr>
                <a:srgbClr val="000000"/>
              </a:buClr>
              <a:buSzPts val="3200"/>
              <a:buFont typeface="Arial"/>
              <a:buNone/>
            </a:pPr>
            <a:endParaRPr sz="16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3200"/>
              <a:buFont typeface="Calibri"/>
              <a:buNone/>
            </a:pPr>
            <a:endParaRPr sz="1600" b="0" i="0" u="none" strike="noStrike" cap="none">
              <a:solidFill>
                <a:srgbClr val="000000"/>
              </a:solidFill>
              <a:latin typeface="Calibri"/>
              <a:ea typeface="Calibri"/>
              <a:cs typeface="Calibri"/>
              <a:sym typeface="Calibri"/>
            </a:endParaRPr>
          </a:p>
        </p:txBody>
      </p:sp>
      <p:pic>
        <p:nvPicPr>
          <p:cNvPr id="626" name="Google Shape;626;p74"/>
          <p:cNvPicPr preferRelativeResize="0"/>
          <p:nvPr/>
        </p:nvPicPr>
        <p:blipFill rotWithShape="1">
          <a:blip r:embed="rId4">
            <a:alphaModFix/>
          </a:blip>
          <a:srcRect/>
          <a:stretch/>
        </p:blipFill>
        <p:spPr>
          <a:xfrm>
            <a:off x="1340734" y="2646043"/>
            <a:ext cx="928753" cy="928753"/>
          </a:xfrm>
          <a:prstGeom prst="rect">
            <a:avLst/>
          </a:prstGeom>
          <a:noFill/>
          <a:ln>
            <a:noFill/>
          </a:ln>
        </p:spPr>
      </p:pic>
      <p:sp>
        <p:nvSpPr>
          <p:cNvPr id="627" name="Google Shape;627;p74"/>
          <p:cNvSpPr txBox="1">
            <a:spLocks noGrp="1"/>
          </p:cNvSpPr>
          <p:nvPr>
            <p:ph type="body" idx="1"/>
          </p:nvPr>
        </p:nvSpPr>
        <p:spPr>
          <a:xfrm>
            <a:off x="2541223" y="2330354"/>
            <a:ext cx="9065700" cy="2895309"/>
          </a:xfrm>
          <a:prstGeom prst="rect">
            <a:avLst/>
          </a:prstGeom>
          <a:noFill/>
          <a:ln>
            <a:noFill/>
          </a:ln>
          <a:effectLst>
            <a:outerShdw blurRad="57150" dist="19050" dir="5400000" algn="bl" rotWithShape="0">
              <a:srgbClr val="FFFFFF">
                <a:alpha val="48627"/>
              </a:srgbClr>
            </a:outerShdw>
          </a:effectLst>
        </p:spPr>
        <p:txBody>
          <a:bodyPr spcFirstLastPara="1" wrap="square" lIns="91425" tIns="91425" rIns="91425" bIns="91425" anchor="t" anchorCtr="0">
            <a:noAutofit/>
          </a:bodyPr>
          <a:lstStyle/>
          <a:p>
            <a:pPr marL="342900" marR="0" lvl="0" indent="-342900" algn="just" rtl="0">
              <a:lnSpc>
                <a:spcPct val="90000"/>
              </a:lnSpc>
              <a:spcBef>
                <a:spcPts val="0"/>
              </a:spcBef>
              <a:spcAft>
                <a:spcPts val="0"/>
              </a:spcAft>
              <a:buClr>
                <a:schemeClr val="dk1"/>
              </a:buClr>
              <a:buSzPts val="1400"/>
              <a:buFont typeface="Arial"/>
              <a:buChar char="•"/>
            </a:pPr>
            <a:r>
              <a:rPr lang="en" sz="2000">
                <a:solidFill>
                  <a:srgbClr val="000000"/>
                </a:solidFill>
              </a:rPr>
              <a:t>Generaremos contenidos para mantener al tanto a nuestro sector lotero y órganos de control y vigilancia informando que la Lotería de Bogotá se preocupa por estar alineada en la lucha contra la piratería y el juego ilegal.</a:t>
            </a:r>
            <a:endParaRPr/>
          </a:p>
          <a:p>
            <a:pPr marL="342900" marR="0" lvl="0" indent="-254000" algn="just" rtl="0">
              <a:lnSpc>
                <a:spcPct val="90000"/>
              </a:lnSpc>
              <a:spcBef>
                <a:spcPts val="0"/>
              </a:spcBef>
              <a:spcAft>
                <a:spcPts val="0"/>
              </a:spcAft>
              <a:buClr>
                <a:schemeClr val="dk1"/>
              </a:buClr>
              <a:buSzPts val="1400"/>
              <a:buFont typeface="Arial"/>
              <a:buNone/>
            </a:pPr>
            <a:endParaRPr sz="2000">
              <a:solidFill>
                <a:srgbClr val="000000"/>
              </a:solidFill>
            </a:endParaRPr>
          </a:p>
          <a:p>
            <a:pPr marL="342900" marR="0" lvl="0" indent="-342900" algn="just" rtl="0">
              <a:lnSpc>
                <a:spcPct val="90000"/>
              </a:lnSpc>
              <a:spcBef>
                <a:spcPts val="0"/>
              </a:spcBef>
              <a:spcAft>
                <a:spcPts val="0"/>
              </a:spcAft>
              <a:buClr>
                <a:schemeClr val="dk1"/>
              </a:buClr>
              <a:buSzPts val="1400"/>
              <a:buFont typeface="Arial"/>
              <a:buChar char="•"/>
            </a:pPr>
            <a:r>
              <a:rPr lang="en" sz="2000">
                <a:solidFill>
                  <a:srgbClr val="000000"/>
                </a:solidFill>
              </a:rPr>
              <a:t>Publicar semanalmente la lista de números ganadores</a:t>
            </a:r>
            <a:endParaRPr sz="2000">
              <a:solidFill>
                <a:srgbClr val="000000"/>
              </a:solidFill>
            </a:endParaRPr>
          </a:p>
          <a:p>
            <a:pPr marL="342900" marR="0" lvl="0" indent="-254000" algn="just" rtl="0">
              <a:lnSpc>
                <a:spcPct val="90000"/>
              </a:lnSpc>
              <a:spcBef>
                <a:spcPts val="0"/>
              </a:spcBef>
              <a:spcAft>
                <a:spcPts val="0"/>
              </a:spcAft>
              <a:buClr>
                <a:schemeClr val="dk1"/>
              </a:buClr>
              <a:buSzPts val="1400"/>
              <a:buFont typeface="Arial"/>
              <a:buNone/>
            </a:pPr>
            <a:endParaRPr sz="2000">
              <a:solidFill>
                <a:srgbClr val="000000"/>
              </a:solidFill>
            </a:endParaRPr>
          </a:p>
          <a:p>
            <a:pPr marL="342900" marR="0" lvl="0" indent="-342900" algn="just" rtl="0">
              <a:lnSpc>
                <a:spcPct val="90000"/>
              </a:lnSpc>
              <a:spcBef>
                <a:spcPts val="0"/>
              </a:spcBef>
              <a:spcAft>
                <a:spcPts val="0"/>
              </a:spcAft>
              <a:buClr>
                <a:schemeClr val="dk1"/>
              </a:buClr>
              <a:buSzPts val="1400"/>
              <a:buFont typeface="Arial"/>
              <a:buChar char="•"/>
            </a:pPr>
            <a:r>
              <a:rPr lang="en" sz="2000">
                <a:solidFill>
                  <a:srgbClr val="000000"/>
                </a:solidFill>
              </a:rPr>
              <a:t>Estaremos atentos al acompañamiento a la gerencia en diferentes espacios noticiosos. </a:t>
            </a:r>
            <a:endParaRPr sz="2000" b="0" i="0" u="none" strike="noStrike" cap="none">
              <a:solidFill>
                <a:srgbClr val="000000"/>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75"/>
          <p:cNvPicPr preferRelativeResize="0"/>
          <p:nvPr/>
        </p:nvPicPr>
        <p:blipFill rotWithShape="1">
          <a:blip r:embed="rId3">
            <a:alphaModFix/>
          </a:blip>
          <a:srcRect/>
          <a:stretch/>
        </p:blipFill>
        <p:spPr>
          <a:xfrm>
            <a:off x="9258602" y="-465038"/>
            <a:ext cx="2136228" cy="2136228"/>
          </a:xfrm>
          <a:prstGeom prst="rect">
            <a:avLst/>
          </a:prstGeom>
          <a:noFill/>
          <a:ln>
            <a:noFill/>
          </a:ln>
        </p:spPr>
      </p:pic>
      <p:pic>
        <p:nvPicPr>
          <p:cNvPr id="633" name="Google Shape;633;p75"/>
          <p:cNvPicPr preferRelativeResize="0"/>
          <p:nvPr/>
        </p:nvPicPr>
        <p:blipFill rotWithShape="1">
          <a:blip r:embed="rId4">
            <a:alphaModFix/>
          </a:blip>
          <a:srcRect/>
          <a:stretch/>
        </p:blipFill>
        <p:spPr>
          <a:xfrm>
            <a:off x="8869388" y="5222360"/>
            <a:ext cx="2914650" cy="828675"/>
          </a:xfrm>
          <a:prstGeom prst="rect">
            <a:avLst/>
          </a:prstGeom>
          <a:noFill/>
          <a:ln>
            <a:noFill/>
          </a:ln>
        </p:spPr>
      </p:pic>
      <p:sp>
        <p:nvSpPr>
          <p:cNvPr id="634" name="Google Shape;634;p75"/>
          <p:cNvSpPr txBox="1">
            <a:spLocks noGrp="1"/>
          </p:cNvSpPr>
          <p:nvPr>
            <p:ph type="body" idx="1"/>
          </p:nvPr>
        </p:nvSpPr>
        <p:spPr>
          <a:xfrm>
            <a:off x="524845" y="1429854"/>
            <a:ext cx="11142309" cy="435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b="1"/>
              <a:t>YOUTUBE</a:t>
            </a:r>
            <a:endParaRPr b="1"/>
          </a:p>
          <a:p>
            <a:pPr marL="0" lvl="0" indent="0" algn="l" rtl="0">
              <a:lnSpc>
                <a:spcPct val="100000"/>
              </a:lnSpc>
              <a:spcBef>
                <a:spcPts val="0"/>
              </a:spcBef>
              <a:spcAft>
                <a:spcPts val="0"/>
              </a:spcAft>
              <a:buClr>
                <a:schemeClr val="dk1"/>
              </a:buClr>
              <a:buSzPts val="2800"/>
              <a:buFont typeface="Arial"/>
              <a:buNone/>
            </a:pPr>
            <a:endParaRPr/>
          </a:p>
          <a:p>
            <a:pPr marL="457200" lvl="0" indent="-406400" algn="l" rtl="0">
              <a:lnSpc>
                <a:spcPct val="100000"/>
              </a:lnSpc>
              <a:spcBef>
                <a:spcPts val="0"/>
              </a:spcBef>
              <a:spcAft>
                <a:spcPts val="0"/>
              </a:spcAft>
              <a:buSzPts val="2800"/>
              <a:buChar char="•"/>
            </a:pPr>
            <a:r>
              <a:rPr lang="en"/>
              <a:t>Será el canal en el que generaremos contenido relacionado con el rol de la red; videoclips educativos (tipo tutorial), series web, contenidos hechos por youtubers, piezas con contenidos musical, etc. </a:t>
            </a:r>
            <a:endParaRPr/>
          </a:p>
          <a:p>
            <a:pPr marL="457200" lvl="0" indent="0" algn="l" rtl="0">
              <a:lnSpc>
                <a:spcPct val="100000"/>
              </a:lnSpc>
              <a:spcBef>
                <a:spcPts val="0"/>
              </a:spcBef>
              <a:spcAft>
                <a:spcPts val="0"/>
              </a:spcAft>
              <a:buSzPts val="2800"/>
              <a:buNone/>
            </a:pPr>
            <a:endParaRPr/>
          </a:p>
          <a:p>
            <a:pPr marL="457200" lvl="0" indent="-406400" algn="l" rtl="0">
              <a:lnSpc>
                <a:spcPct val="100000"/>
              </a:lnSpc>
              <a:spcBef>
                <a:spcPts val="0"/>
              </a:spcBef>
              <a:spcAft>
                <a:spcPts val="0"/>
              </a:spcAft>
              <a:buSzPts val="2800"/>
              <a:buChar char="•"/>
            </a:pPr>
            <a:r>
              <a:rPr lang="en"/>
              <a:t>Adicionalmente, lo utilizaremos como canal de apoyo a las campañas desarrolladas en Facebook y en Instagram y a su vez seguirá siendo el repositorio del contenido audiovisual de la marca. </a:t>
            </a:r>
            <a:endParaRPr/>
          </a:p>
          <a:p>
            <a:pPr marL="457200" lvl="0" indent="0" algn="l" rtl="0">
              <a:lnSpc>
                <a:spcPct val="100000"/>
              </a:lnSpc>
              <a:spcBef>
                <a:spcPts val="0"/>
              </a:spcBef>
              <a:spcAft>
                <a:spcPts val="0"/>
              </a:spcAft>
              <a:buSzPts val="2800"/>
              <a:buNone/>
            </a:pPr>
            <a:endParaRPr/>
          </a:p>
          <a:p>
            <a:pPr marL="0" lvl="0" indent="0" algn="l" rtl="0">
              <a:lnSpc>
                <a:spcPct val="100000"/>
              </a:lnSpc>
              <a:spcBef>
                <a:spcPts val="0"/>
              </a:spcBef>
              <a:spcAft>
                <a:spcPts val="0"/>
              </a:spcAft>
              <a:buClr>
                <a:schemeClr val="dk1"/>
              </a:buClr>
              <a:buSzPts val="2800"/>
              <a:buFont typeface="Arial"/>
              <a:buNone/>
            </a:pPr>
            <a:endParaRPr/>
          </a:p>
          <a:p>
            <a:pPr marL="0" lvl="0" indent="0" algn="l" rtl="0">
              <a:lnSpc>
                <a:spcPct val="100000"/>
              </a:lnSpc>
              <a:spcBef>
                <a:spcPts val="0"/>
              </a:spcBef>
              <a:spcAft>
                <a:spcPts val="0"/>
              </a:spcAft>
              <a:buClr>
                <a:schemeClr val="dk1"/>
              </a:buClr>
              <a:buSzPts val="2800"/>
              <a:buFont typeface="Arial"/>
              <a:buNone/>
            </a:pPr>
            <a:endParaRPr/>
          </a:p>
          <a:p>
            <a:pPr marL="0" lvl="0" indent="0" algn="l" rtl="0">
              <a:lnSpc>
                <a:spcPct val="100000"/>
              </a:lnSpc>
              <a:spcBef>
                <a:spcPts val="0"/>
              </a:spcBef>
              <a:spcAft>
                <a:spcPts val="0"/>
              </a:spcAft>
              <a:buClr>
                <a:schemeClr val="dk1"/>
              </a:buClr>
              <a:buSzPts val="2800"/>
              <a:buFont typeface="Arial"/>
              <a:buNone/>
            </a:pPr>
            <a:endParaRPr/>
          </a:p>
        </p:txBody>
      </p:sp>
      <p:sp>
        <p:nvSpPr>
          <p:cNvPr id="635" name="Google Shape;635;p75"/>
          <p:cNvSpPr/>
          <p:nvPr/>
        </p:nvSpPr>
        <p:spPr>
          <a:xfrm>
            <a:off x="0" y="195100"/>
            <a:ext cx="9035700" cy="6882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a:t>
            </a:r>
            <a:r>
              <a:rPr lang="en" sz="2400" b="1">
                <a:solidFill>
                  <a:schemeClr val="lt1"/>
                </a:solidFill>
                <a:latin typeface="Calibri"/>
                <a:ea typeface="Calibri"/>
                <a:cs typeface="Calibri"/>
                <a:sym typeface="Calibri"/>
              </a:rPr>
              <a:t>VII. Estrategia de Marketing de Contenido (RRSS y Blog)</a:t>
            </a:r>
            <a:r>
              <a:rPr lang="en" sz="2400" b="1"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76"/>
          <p:cNvSpPr/>
          <p:nvPr/>
        </p:nvSpPr>
        <p:spPr>
          <a:xfrm>
            <a:off x="0" y="281959"/>
            <a:ext cx="6757261" cy="689334"/>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Estrategia YouTube</a:t>
            </a:r>
            <a:endParaRPr sz="1400" b="0" i="0" u="none" strike="noStrike" cap="none">
              <a:solidFill>
                <a:srgbClr val="000000"/>
              </a:solidFill>
              <a:latin typeface="Arial"/>
              <a:ea typeface="Arial"/>
              <a:cs typeface="Arial"/>
              <a:sym typeface="Arial"/>
            </a:endParaRPr>
          </a:p>
        </p:txBody>
      </p:sp>
      <p:pic>
        <p:nvPicPr>
          <p:cNvPr id="641" name="Google Shape;641;p76"/>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642" name="Google Shape;642;p76"/>
          <p:cNvSpPr/>
          <p:nvPr/>
        </p:nvSpPr>
        <p:spPr>
          <a:xfrm>
            <a:off x="518160" y="2457460"/>
            <a:ext cx="1046988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643" name="Google Shape;643;p76"/>
          <p:cNvSpPr txBox="1"/>
          <p:nvPr/>
        </p:nvSpPr>
        <p:spPr>
          <a:xfrm>
            <a:off x="1358011" y="1529824"/>
            <a:ext cx="9934330" cy="3860648"/>
          </a:xfrm>
          <a:prstGeom prst="rect">
            <a:avLst/>
          </a:prstGeom>
          <a:noFill/>
          <a:ln>
            <a:noFill/>
          </a:ln>
        </p:spPr>
        <p:txBody>
          <a:bodyPr spcFirstLastPara="1" wrap="square" lIns="91425" tIns="45700" rIns="91425" bIns="45700" anchor="t" anchorCtr="0">
            <a:noAutofit/>
          </a:bodyPr>
          <a:lstStyle/>
          <a:p>
            <a:pPr marL="457200" marR="0" lvl="0" indent="-330200" algn="just" rtl="0">
              <a:lnSpc>
                <a:spcPct val="100000"/>
              </a:lnSpc>
              <a:spcBef>
                <a:spcPts val="0"/>
              </a:spcBef>
              <a:spcAft>
                <a:spcPts val="0"/>
              </a:spcAft>
              <a:buClr>
                <a:srgbClr val="000000"/>
              </a:buClr>
              <a:buSzPts val="1600"/>
              <a:buFont typeface="Calibri"/>
              <a:buChar char="●"/>
            </a:pPr>
            <a:r>
              <a:rPr lang="en" sz="2400" b="0" i="0" u="none" strike="noStrike" cap="none" dirty="0">
                <a:solidFill>
                  <a:srgbClr val="000000"/>
                </a:solidFill>
                <a:latin typeface="Calibri"/>
                <a:ea typeface="Calibri"/>
                <a:cs typeface="Calibri"/>
                <a:sym typeface="Calibri"/>
              </a:rPr>
              <a:t>Se plantea retomar el canal de YouTube con contenido de fácil viralización (estos videos serán cortos e irán de la mano con las categorías de nuestra parrilla de contenido) que apoye los productos, campañas o promociones de la LDB, mostrando sus características y beneficios.</a:t>
            </a:r>
            <a:endParaRPr sz="2400" b="0" i="0" u="none" strike="noStrike" cap="none" dirty="0">
              <a:solidFill>
                <a:srgbClr val="000000"/>
              </a:solidFill>
              <a:latin typeface="Calibri"/>
              <a:ea typeface="Calibri"/>
              <a:cs typeface="Calibri"/>
              <a:sym typeface="Calibri"/>
            </a:endParaRPr>
          </a:p>
          <a:p>
            <a:pPr marL="457200" marR="0" lvl="0" indent="-330200" algn="just" rtl="0">
              <a:lnSpc>
                <a:spcPct val="100000"/>
              </a:lnSpc>
              <a:spcBef>
                <a:spcPts val="0"/>
              </a:spcBef>
              <a:spcAft>
                <a:spcPts val="0"/>
              </a:spcAft>
              <a:buClr>
                <a:srgbClr val="000000"/>
              </a:buClr>
              <a:buSzPts val="1600"/>
              <a:buFont typeface="Calibri"/>
              <a:buChar char="●"/>
            </a:pPr>
            <a:r>
              <a:rPr lang="en" sz="2400" b="0" i="0" u="none" strike="noStrike" cap="none" dirty="0">
                <a:solidFill>
                  <a:srgbClr val="000000"/>
                </a:solidFill>
                <a:latin typeface="Calibri"/>
                <a:ea typeface="Calibri"/>
                <a:cs typeface="Calibri"/>
                <a:sym typeface="Calibri"/>
              </a:rPr>
              <a:t>Publicaciones de videos recortados de todo el material </a:t>
            </a:r>
            <a:r>
              <a:rPr lang="en" sz="2400" dirty="0">
                <a:latin typeface="Calibri"/>
                <a:ea typeface="Calibri"/>
                <a:cs typeface="Calibri"/>
                <a:sym typeface="Calibri"/>
              </a:rPr>
              <a:t>videográfico.</a:t>
            </a:r>
            <a:endParaRPr sz="2400" b="0" i="0" u="none" strike="noStrike" cap="none" dirty="0">
              <a:solidFill>
                <a:srgbClr val="000000"/>
              </a:solidFill>
              <a:latin typeface="Calibri"/>
              <a:ea typeface="Calibri"/>
              <a:cs typeface="Calibri"/>
              <a:sym typeface="Calibri"/>
            </a:endParaRPr>
          </a:p>
          <a:p>
            <a:pPr marL="457200" marR="0" lvl="0" indent="-330200" algn="just" rtl="0">
              <a:lnSpc>
                <a:spcPct val="100000"/>
              </a:lnSpc>
              <a:spcBef>
                <a:spcPts val="0"/>
              </a:spcBef>
              <a:spcAft>
                <a:spcPts val="0"/>
              </a:spcAft>
              <a:buClr>
                <a:srgbClr val="000000"/>
              </a:buClr>
              <a:buSzPts val="1600"/>
              <a:buFont typeface="Calibri"/>
              <a:buChar char="●"/>
            </a:pPr>
            <a:r>
              <a:rPr lang="en" sz="2400" b="0" i="0" u="none" strike="noStrike" cap="none" dirty="0">
                <a:solidFill>
                  <a:srgbClr val="000000"/>
                </a:solidFill>
                <a:latin typeface="Calibri"/>
                <a:ea typeface="Calibri"/>
                <a:cs typeface="Calibri"/>
                <a:sym typeface="Calibri"/>
              </a:rPr>
              <a:t>Vinculación con las demás redes sociales con CA para que el público visite la página influyendo a la compra y a compartir los videos recomendando la marca.</a:t>
            </a:r>
            <a:endParaRPr sz="2400" b="0" i="0" u="none" strike="noStrike" cap="none" dirty="0">
              <a:solidFill>
                <a:srgbClr val="000000"/>
              </a:solidFill>
              <a:latin typeface="Calibri"/>
              <a:ea typeface="Calibri"/>
              <a:cs typeface="Calibri"/>
              <a:sym typeface="Calibri"/>
            </a:endParaRPr>
          </a:p>
          <a:p>
            <a:pPr marL="457200" marR="0" lvl="0" indent="-330200" algn="just" rtl="0">
              <a:lnSpc>
                <a:spcPct val="100000"/>
              </a:lnSpc>
              <a:spcBef>
                <a:spcPts val="0"/>
              </a:spcBef>
              <a:spcAft>
                <a:spcPts val="0"/>
              </a:spcAft>
              <a:buClr>
                <a:srgbClr val="000000"/>
              </a:buClr>
              <a:buSzPts val="1600"/>
              <a:buFont typeface="Calibri"/>
              <a:buChar char="●"/>
            </a:pPr>
            <a:r>
              <a:rPr lang="en" sz="2400" b="0" i="0" u="none" strike="noStrike" cap="none" dirty="0">
                <a:solidFill>
                  <a:srgbClr val="000000"/>
                </a:solidFill>
                <a:latin typeface="Calibri"/>
                <a:ea typeface="Calibri"/>
                <a:cs typeface="Calibri"/>
                <a:sym typeface="Calibri"/>
              </a:rPr>
              <a:t>Inclusión en la parrilla de contenido.</a:t>
            </a:r>
            <a:endParaRPr sz="2400" b="0" i="0" u="none" strike="noStrike" cap="none" dirty="0">
              <a:solidFill>
                <a:srgbClr val="000000"/>
              </a:solidFill>
              <a:latin typeface="Calibri"/>
              <a:ea typeface="Calibri"/>
              <a:cs typeface="Calibri"/>
              <a:sym typeface="Calibri"/>
            </a:endParaRPr>
          </a:p>
          <a:p>
            <a:pPr marL="457200" marR="0" lvl="0" indent="-279400" algn="just" rtl="0">
              <a:lnSpc>
                <a:spcPct val="100000"/>
              </a:lnSpc>
              <a:spcBef>
                <a:spcPts val="0"/>
              </a:spcBef>
              <a:spcAft>
                <a:spcPts val="0"/>
              </a:spcAft>
              <a:buClr>
                <a:srgbClr val="000000"/>
              </a:buClr>
              <a:buSzPts val="2800"/>
              <a:buFont typeface="Arial"/>
              <a:buNone/>
            </a:pPr>
            <a:endParaRPr sz="2400" b="0" i="0" u="none" strike="noStrike" cap="none" dirty="0">
              <a:solidFill>
                <a:srgbClr val="000000"/>
              </a:solidFill>
              <a:latin typeface="Calibri"/>
              <a:ea typeface="Calibri"/>
              <a:cs typeface="Calibri"/>
              <a:sym typeface="Calibri"/>
            </a:endParaRPr>
          </a:p>
          <a:p>
            <a:pPr marL="457200" marR="0" lvl="0" indent="-279400" algn="just" rtl="0">
              <a:lnSpc>
                <a:spcPct val="100000"/>
              </a:lnSpc>
              <a:spcBef>
                <a:spcPts val="0"/>
              </a:spcBef>
              <a:spcAft>
                <a:spcPts val="0"/>
              </a:spcAft>
              <a:buClr>
                <a:srgbClr val="000000"/>
              </a:buClr>
              <a:buSzPts val="2800"/>
              <a:buFont typeface="Arial"/>
              <a:buNone/>
            </a:pPr>
            <a:endParaRPr sz="2400" b="0" i="0" u="none" strike="noStrike" cap="none" dirty="0">
              <a:solidFill>
                <a:srgbClr val="000000"/>
              </a:solidFill>
              <a:latin typeface="Calibri"/>
              <a:ea typeface="Calibri"/>
              <a:cs typeface="Calibri"/>
              <a:sym typeface="Calibri"/>
            </a:endParaRPr>
          </a:p>
          <a:p>
            <a:pPr marL="457200" marR="0" lvl="0" indent="-279400" algn="just" rtl="0">
              <a:lnSpc>
                <a:spcPct val="100000"/>
              </a:lnSpc>
              <a:spcBef>
                <a:spcPts val="0"/>
              </a:spcBef>
              <a:spcAft>
                <a:spcPts val="0"/>
              </a:spcAft>
              <a:buClr>
                <a:srgbClr val="000000"/>
              </a:buClr>
              <a:buSzPts val="2800"/>
              <a:buFont typeface="Arial"/>
              <a:buNone/>
            </a:pPr>
            <a:endParaRPr sz="2400" b="0" i="0" u="none" strike="noStrike" cap="none" dirty="0">
              <a:solidFill>
                <a:srgbClr val="000000"/>
              </a:solidFill>
              <a:latin typeface="Calibri"/>
              <a:ea typeface="Calibri"/>
              <a:cs typeface="Calibri"/>
              <a:sym typeface="Calibri"/>
            </a:endParaRPr>
          </a:p>
          <a:p>
            <a:pPr marL="457200" marR="0" lvl="0" indent="-279400" algn="just" rtl="0">
              <a:lnSpc>
                <a:spcPct val="100000"/>
              </a:lnSpc>
              <a:spcBef>
                <a:spcPts val="0"/>
              </a:spcBef>
              <a:spcAft>
                <a:spcPts val="0"/>
              </a:spcAft>
              <a:buClr>
                <a:srgbClr val="000000"/>
              </a:buClr>
              <a:buSzPts val="2800"/>
              <a:buFont typeface="Arial"/>
              <a:buNone/>
            </a:pPr>
            <a:endParaRPr sz="2400" b="0" i="0" u="none" strike="noStrike" cap="none" dirty="0">
              <a:solidFill>
                <a:srgbClr val="000000"/>
              </a:solidFill>
              <a:latin typeface="Calibri"/>
              <a:ea typeface="Calibri"/>
              <a:cs typeface="Calibri"/>
              <a:sym typeface="Calibri"/>
            </a:endParaRPr>
          </a:p>
          <a:p>
            <a:pPr marL="457200" marR="0" lvl="0" indent="-279400" algn="just" rtl="0">
              <a:lnSpc>
                <a:spcPct val="100000"/>
              </a:lnSpc>
              <a:spcBef>
                <a:spcPts val="0"/>
              </a:spcBef>
              <a:spcAft>
                <a:spcPts val="0"/>
              </a:spcAft>
              <a:buClr>
                <a:srgbClr val="000000"/>
              </a:buClr>
              <a:buSzPts val="2800"/>
              <a:buFont typeface="Arial"/>
              <a:buNone/>
            </a:pPr>
            <a:endParaRPr sz="2400" b="0" i="0" u="none" strike="noStrike" cap="none" dirty="0">
              <a:solidFill>
                <a:srgbClr val="000000"/>
              </a:solidFill>
              <a:latin typeface="Calibri"/>
              <a:ea typeface="Calibri"/>
              <a:cs typeface="Calibri"/>
              <a:sym typeface="Calibri"/>
            </a:endParaRPr>
          </a:p>
          <a:p>
            <a:pPr marL="457200" marR="0" lvl="0" indent="-279400" algn="just" rtl="0">
              <a:lnSpc>
                <a:spcPct val="100000"/>
              </a:lnSpc>
              <a:spcBef>
                <a:spcPts val="0"/>
              </a:spcBef>
              <a:spcAft>
                <a:spcPts val="0"/>
              </a:spcAft>
              <a:buClr>
                <a:srgbClr val="000000"/>
              </a:buClr>
              <a:buSzPts val="2800"/>
              <a:buFont typeface="Arial"/>
              <a:buNone/>
            </a:pPr>
            <a:endParaRPr sz="2400" b="0" i="0" u="none" strike="noStrike" cap="none" dirty="0">
              <a:solidFill>
                <a:srgbClr val="000000"/>
              </a:solidFill>
              <a:latin typeface="Calibri"/>
              <a:ea typeface="Calibri"/>
              <a:cs typeface="Calibri"/>
              <a:sym typeface="Calibri"/>
            </a:endParaRPr>
          </a:p>
          <a:p>
            <a:pPr marL="457200" marR="0" lvl="0" indent="-279400" algn="just" rtl="0">
              <a:lnSpc>
                <a:spcPct val="100000"/>
              </a:lnSpc>
              <a:spcBef>
                <a:spcPts val="0"/>
              </a:spcBef>
              <a:spcAft>
                <a:spcPts val="0"/>
              </a:spcAft>
              <a:buClr>
                <a:srgbClr val="000000"/>
              </a:buClr>
              <a:buSzPts val="2800"/>
              <a:buFont typeface="Arial"/>
              <a:buNone/>
            </a:pPr>
            <a:endParaRPr sz="2400" b="0" i="0" u="none" strike="noStrike" cap="none" dirty="0">
              <a:solidFill>
                <a:srgbClr val="000000"/>
              </a:solidFill>
              <a:latin typeface="Calibri"/>
              <a:ea typeface="Calibri"/>
              <a:cs typeface="Calibri"/>
              <a:sym typeface="Calibri"/>
            </a:endParaRPr>
          </a:p>
          <a:p>
            <a:pPr marL="457200" marR="0" lvl="0" indent="-254000" algn="just" rtl="0">
              <a:lnSpc>
                <a:spcPct val="100000"/>
              </a:lnSpc>
              <a:spcBef>
                <a:spcPts val="0"/>
              </a:spcBef>
              <a:spcAft>
                <a:spcPts val="0"/>
              </a:spcAft>
              <a:buClr>
                <a:srgbClr val="000000"/>
              </a:buClr>
              <a:buSzPts val="3200"/>
              <a:buFont typeface="Arial"/>
              <a:buNone/>
            </a:pPr>
            <a:endParaRPr sz="2400" b="0" i="0"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3200"/>
              <a:buFont typeface="Calibri"/>
              <a:buNone/>
            </a:pPr>
            <a:endParaRPr sz="2400" b="0" i="0" u="none" strike="noStrike" cap="none" dirty="0">
              <a:solidFill>
                <a:srgbClr val="000000"/>
              </a:solidFill>
              <a:latin typeface="Calibri"/>
              <a:ea typeface="Calibri"/>
              <a:cs typeface="Calibri"/>
              <a:sym typeface="Calibri"/>
            </a:endParaRPr>
          </a:p>
        </p:txBody>
      </p:sp>
      <p:pic>
        <p:nvPicPr>
          <p:cNvPr id="644" name="Google Shape;644;p76"/>
          <p:cNvPicPr preferRelativeResize="0"/>
          <p:nvPr/>
        </p:nvPicPr>
        <p:blipFill rotWithShape="1">
          <a:blip r:embed="rId4">
            <a:alphaModFix/>
          </a:blip>
          <a:srcRect/>
          <a:stretch/>
        </p:blipFill>
        <p:spPr>
          <a:xfrm>
            <a:off x="518160" y="1891663"/>
            <a:ext cx="811303" cy="811316"/>
          </a:xfrm>
          <a:prstGeom prst="rect">
            <a:avLst/>
          </a:prstGeom>
          <a:noFill/>
          <a:ln>
            <a:noFill/>
          </a:ln>
        </p:spPr>
      </p:pic>
      <p:pic>
        <p:nvPicPr>
          <p:cNvPr id="645" name="Google Shape;645;p76"/>
          <p:cNvPicPr preferRelativeResize="0"/>
          <p:nvPr/>
        </p:nvPicPr>
        <p:blipFill rotWithShape="1">
          <a:blip r:embed="rId5">
            <a:alphaModFix/>
          </a:blip>
          <a:srcRect/>
          <a:stretch/>
        </p:blipFill>
        <p:spPr>
          <a:xfrm>
            <a:off x="711078" y="1529824"/>
            <a:ext cx="316437" cy="31643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77"/>
          <p:cNvSpPr txBox="1">
            <a:spLocks noGrp="1"/>
          </p:cNvSpPr>
          <p:nvPr>
            <p:ph type="body" idx="1"/>
          </p:nvPr>
        </p:nvSpPr>
        <p:spPr>
          <a:xfrm>
            <a:off x="1504400" y="1543650"/>
            <a:ext cx="9655800" cy="367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b="1" dirty="0"/>
              <a:t>BLOG </a:t>
            </a:r>
            <a:endParaRPr b="1" dirty="0"/>
          </a:p>
          <a:p>
            <a:pPr marL="0" lvl="0" indent="0" algn="l" rtl="0">
              <a:lnSpc>
                <a:spcPct val="100000"/>
              </a:lnSpc>
              <a:spcBef>
                <a:spcPts val="0"/>
              </a:spcBef>
              <a:spcAft>
                <a:spcPts val="0"/>
              </a:spcAft>
              <a:buClr>
                <a:schemeClr val="dk1"/>
              </a:buClr>
              <a:buSzPts val="2800"/>
              <a:buFont typeface="Arial"/>
              <a:buNone/>
            </a:pPr>
            <a:r>
              <a:rPr lang="en" sz="1800" dirty="0"/>
              <a:t>Contenidos sugeridos que serán subidos a la página previa autorización.</a:t>
            </a:r>
            <a:endParaRPr sz="1800" dirty="0"/>
          </a:p>
          <a:p>
            <a:pPr marL="0" lvl="0" indent="0" algn="l" rtl="0">
              <a:lnSpc>
                <a:spcPct val="100000"/>
              </a:lnSpc>
              <a:spcBef>
                <a:spcPts val="0"/>
              </a:spcBef>
              <a:spcAft>
                <a:spcPts val="0"/>
              </a:spcAft>
              <a:buClr>
                <a:schemeClr val="dk1"/>
              </a:buClr>
              <a:buSzPts val="2800"/>
              <a:buFont typeface="Arial"/>
              <a:buNone/>
            </a:pPr>
            <a:endParaRPr dirty="0"/>
          </a:p>
          <a:p>
            <a:pPr marL="457200" lvl="0" indent="-406400" algn="l" rtl="0">
              <a:lnSpc>
                <a:spcPct val="100000"/>
              </a:lnSpc>
              <a:spcBef>
                <a:spcPts val="0"/>
              </a:spcBef>
              <a:spcAft>
                <a:spcPts val="0"/>
              </a:spcAft>
              <a:buSzPts val="2800"/>
              <a:buAutoNum type="arabicPeriod"/>
            </a:pPr>
            <a:r>
              <a:rPr lang="en" dirty="0"/>
              <a:t>Educación financiera. </a:t>
            </a:r>
            <a:endParaRPr dirty="0"/>
          </a:p>
          <a:p>
            <a:pPr marL="457200" lvl="0" indent="-406400" algn="l" rtl="0">
              <a:lnSpc>
                <a:spcPct val="100000"/>
              </a:lnSpc>
              <a:spcBef>
                <a:spcPts val="0"/>
              </a:spcBef>
              <a:spcAft>
                <a:spcPts val="0"/>
              </a:spcAft>
              <a:buSzPts val="2800"/>
              <a:buAutoNum type="arabicPeriod"/>
            </a:pPr>
            <a:r>
              <a:rPr lang="en" dirty="0"/>
              <a:t>Seguridad y legalidad de la Lotería. </a:t>
            </a:r>
            <a:endParaRPr dirty="0"/>
          </a:p>
          <a:p>
            <a:pPr marL="457200" lvl="0" indent="-406400" algn="l" rtl="0">
              <a:lnSpc>
                <a:spcPct val="100000"/>
              </a:lnSpc>
              <a:spcBef>
                <a:spcPts val="0"/>
              </a:spcBef>
              <a:spcAft>
                <a:spcPts val="0"/>
              </a:spcAft>
              <a:buSzPts val="2800"/>
              <a:buAutoNum type="arabicPeriod"/>
            </a:pPr>
            <a:r>
              <a:rPr lang="en" dirty="0"/>
              <a:t>Historias de ganadores en el mundo. </a:t>
            </a:r>
            <a:endParaRPr dirty="0"/>
          </a:p>
          <a:p>
            <a:pPr marL="457200" lvl="0" indent="-406400" algn="l" rtl="0">
              <a:lnSpc>
                <a:spcPct val="100000"/>
              </a:lnSpc>
              <a:spcBef>
                <a:spcPts val="0"/>
              </a:spcBef>
              <a:spcAft>
                <a:spcPts val="0"/>
              </a:spcAft>
              <a:buSzPts val="2800"/>
              <a:buAutoNum type="arabicPeriod"/>
            </a:pPr>
            <a:r>
              <a:rPr lang="en" dirty="0"/>
              <a:t>Responsabilidad Social Empresarial.</a:t>
            </a:r>
            <a:endParaRPr dirty="0"/>
          </a:p>
          <a:p>
            <a:pPr marL="457200" lvl="0" indent="-406400" algn="l" rtl="0">
              <a:lnSpc>
                <a:spcPct val="100000"/>
              </a:lnSpc>
              <a:spcBef>
                <a:spcPts val="0"/>
              </a:spcBef>
              <a:spcAft>
                <a:spcPts val="0"/>
              </a:spcAft>
              <a:buSzPts val="2800"/>
              <a:buAutoNum type="arabicPeriod"/>
            </a:pPr>
            <a:r>
              <a:rPr lang="en" dirty="0"/>
              <a:t>Campañas</a:t>
            </a:r>
            <a:endParaRPr dirty="0"/>
          </a:p>
          <a:p>
            <a:pPr marL="457200" lvl="0" indent="-406400" algn="l" rtl="0">
              <a:lnSpc>
                <a:spcPct val="100000"/>
              </a:lnSpc>
              <a:spcBef>
                <a:spcPts val="0"/>
              </a:spcBef>
              <a:spcAft>
                <a:spcPts val="0"/>
              </a:spcAft>
              <a:buSzPts val="2800"/>
              <a:buAutoNum type="arabicPeriod"/>
            </a:pPr>
            <a:r>
              <a:rPr lang="en" dirty="0"/>
              <a:t>¡Qué orgullo ser bogotano! </a:t>
            </a:r>
            <a:endParaRPr dirty="0"/>
          </a:p>
        </p:txBody>
      </p:sp>
      <p:sp>
        <p:nvSpPr>
          <p:cNvPr id="651" name="Google Shape;651;p77"/>
          <p:cNvSpPr/>
          <p:nvPr/>
        </p:nvSpPr>
        <p:spPr>
          <a:xfrm>
            <a:off x="0" y="217775"/>
            <a:ext cx="8385300" cy="6882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a:t>
            </a:r>
            <a:r>
              <a:rPr lang="en" sz="2400" b="1">
                <a:solidFill>
                  <a:schemeClr val="lt1"/>
                </a:solidFill>
                <a:latin typeface="Calibri"/>
                <a:ea typeface="Calibri"/>
                <a:cs typeface="Calibri"/>
                <a:sym typeface="Calibri"/>
              </a:rPr>
              <a:t>VII. Estrategia de Marketing de Contenido (RRSS y Blog)</a:t>
            </a:r>
            <a:r>
              <a:rPr lang="en" sz="2400" b="1"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652" name="Google Shape;652;p77"/>
          <p:cNvPicPr preferRelativeResize="0"/>
          <p:nvPr/>
        </p:nvPicPr>
        <p:blipFill rotWithShape="1">
          <a:blip r:embed="rId3">
            <a:alphaModFix/>
          </a:blip>
          <a:srcRect/>
          <a:stretch/>
        </p:blipFill>
        <p:spPr>
          <a:xfrm>
            <a:off x="9258602" y="-465038"/>
            <a:ext cx="2136228" cy="213622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8"/>
          <p:cNvSpPr/>
          <p:nvPr/>
        </p:nvSpPr>
        <p:spPr>
          <a:xfrm>
            <a:off x="0" y="281959"/>
            <a:ext cx="6757200"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VIII. USO #Hashtags </a:t>
            </a:r>
            <a:endParaRPr sz="1400" b="0" i="0" u="none" strike="noStrike" cap="none">
              <a:solidFill>
                <a:srgbClr val="000000"/>
              </a:solidFill>
              <a:latin typeface="Arial"/>
              <a:ea typeface="Arial"/>
              <a:cs typeface="Arial"/>
              <a:sym typeface="Arial"/>
            </a:endParaRPr>
          </a:p>
        </p:txBody>
      </p:sp>
      <p:pic>
        <p:nvPicPr>
          <p:cNvPr id="658" name="Google Shape;658;p78"/>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659" name="Google Shape;659;p78"/>
          <p:cNvSpPr/>
          <p:nvPr/>
        </p:nvSpPr>
        <p:spPr>
          <a:xfrm>
            <a:off x="518160" y="2457460"/>
            <a:ext cx="104700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graphicFrame>
        <p:nvGraphicFramePr>
          <p:cNvPr id="660" name="Google Shape;660;p78"/>
          <p:cNvGraphicFramePr/>
          <p:nvPr/>
        </p:nvGraphicFramePr>
        <p:xfrm>
          <a:off x="1107830" y="2076333"/>
          <a:ext cx="10287000" cy="3230640"/>
        </p:xfrm>
        <a:graphic>
          <a:graphicData uri="http://schemas.openxmlformats.org/drawingml/2006/table">
            <a:tbl>
              <a:tblPr>
                <a:noFill/>
                <a:tableStyleId>{1D6CC3E8-445E-4B0C-AFA2-E6C70CB0B379}</a:tableStyleId>
              </a:tblPr>
              <a:tblGrid>
                <a:gridCol w="5143500">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a:t>#</a:t>
                      </a:r>
                      <a:endParaRPr sz="1800" b="1" u="none" strike="noStrike" cap="none"/>
                    </a:p>
                  </a:txBody>
                  <a:tcPr marL="91425" marR="91425" marT="91425" marB="91425">
                    <a:lnB w="9525" cap="flat" cmpd="sng">
                      <a:solidFill>
                        <a:srgbClr val="9E9E9E"/>
                      </a:solidFill>
                      <a:prstDash val="solid"/>
                      <a:round/>
                      <a:headEnd type="none" w="sm" len="sm"/>
                      <a:tailEnd type="none" w="sm" len="sm"/>
                    </a:lnB>
                    <a:solidFill>
                      <a:srgbClr val="999999"/>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a:t>Campaña</a:t>
                      </a:r>
                      <a:endParaRPr sz="1800" b="1" u="none" strike="noStrike" cap="none"/>
                    </a:p>
                  </a:txBody>
                  <a:tcPr marL="91425" marR="91425" marT="91425" marB="91425">
                    <a:lnB w="9525" cap="flat" cmpd="sng">
                      <a:solidFill>
                        <a:srgbClr val="9E9E9E"/>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#YaVieneElNuevoGordo</a:t>
                      </a: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Expectativa </a:t>
                      </a: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#MeGustaElGordo</a:t>
                      </a: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Lanzamiento</a:t>
                      </a: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#Ju</a:t>
                      </a:r>
                      <a:r>
                        <a:rPr lang="en"/>
                        <a:t>é</a:t>
                      </a:r>
                      <a:r>
                        <a:rPr lang="en" sz="1400" u="none" strike="noStrike" cap="none"/>
                        <a:t>gatelaPorBogot</a:t>
                      </a:r>
                      <a:r>
                        <a:rPr lang="en"/>
                        <a:t>á</a:t>
                      </a: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Ruta Loteros , Activaciones y Concursos </a:t>
                      </a: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#JuevesDeLaSuerte</a:t>
                      </a: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Sorteo Jueves</a:t>
                      </a: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9"/>
          <p:cNvSpPr txBox="1">
            <a:spLocks noGrp="1"/>
          </p:cNvSpPr>
          <p:nvPr>
            <p:ph type="body" idx="1"/>
          </p:nvPr>
        </p:nvSpPr>
        <p:spPr>
          <a:xfrm>
            <a:off x="718757" y="1566908"/>
            <a:ext cx="10515600" cy="435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b="1"/>
              <a:t>1. PRESUPUESTO MENSUAL SUGERIDO PARA RRSS</a:t>
            </a:r>
            <a:endParaRPr b="1"/>
          </a:p>
          <a:p>
            <a:pPr marL="0" marR="0" lvl="0" indent="0" algn="l" rtl="0">
              <a:lnSpc>
                <a:spcPct val="100000"/>
              </a:lnSpc>
              <a:spcBef>
                <a:spcPts val="0"/>
              </a:spcBef>
              <a:spcAft>
                <a:spcPts val="0"/>
              </a:spcAft>
              <a:buClr>
                <a:schemeClr val="dk1"/>
              </a:buClr>
              <a:buSzPts val="2800"/>
              <a:buFont typeface="Arial"/>
              <a:buNone/>
            </a:pPr>
            <a:r>
              <a:rPr lang="en"/>
              <a:t>Crecimiento + Alcance: $700.000 (Inversión en Facebook e Instagram) </a:t>
            </a:r>
            <a:endParaRPr/>
          </a:p>
          <a:p>
            <a:pPr marL="0" lvl="0" indent="0" algn="l" rtl="0">
              <a:lnSpc>
                <a:spcPct val="100000"/>
              </a:lnSpc>
              <a:spcBef>
                <a:spcPts val="0"/>
              </a:spcBef>
              <a:spcAft>
                <a:spcPts val="0"/>
              </a:spcAft>
              <a:buClr>
                <a:schemeClr val="dk1"/>
              </a:buClr>
              <a:buSzPts val="2800"/>
              <a:buFont typeface="Arial"/>
              <a:buNone/>
            </a:pPr>
            <a:endParaRPr/>
          </a:p>
          <a:p>
            <a:pPr marL="0" lvl="0" indent="0" algn="l" rtl="0">
              <a:lnSpc>
                <a:spcPct val="100000"/>
              </a:lnSpc>
              <a:spcBef>
                <a:spcPts val="0"/>
              </a:spcBef>
              <a:spcAft>
                <a:spcPts val="0"/>
              </a:spcAft>
              <a:buClr>
                <a:schemeClr val="dk1"/>
              </a:buClr>
              <a:buSzPts val="2800"/>
              <a:buFont typeface="Arial"/>
              <a:buNone/>
            </a:pPr>
            <a:r>
              <a:rPr lang="en" b="1"/>
              <a:t>2. PRESUPUESTO SUGERIDO POR CAMPAÑA</a:t>
            </a:r>
            <a:endParaRPr b="1"/>
          </a:p>
          <a:p>
            <a:pPr marL="0" lvl="0" indent="0" algn="l" rtl="0">
              <a:lnSpc>
                <a:spcPct val="100000"/>
              </a:lnSpc>
              <a:spcBef>
                <a:spcPts val="0"/>
              </a:spcBef>
              <a:spcAft>
                <a:spcPts val="0"/>
              </a:spcAft>
              <a:buClr>
                <a:schemeClr val="dk1"/>
              </a:buClr>
              <a:buSzPts val="2800"/>
              <a:buFont typeface="Arial"/>
              <a:buNone/>
            </a:pPr>
            <a:r>
              <a:rPr lang="en"/>
              <a:t>Compra programática: De $2.500.000 a $5.000.000 por campaña</a:t>
            </a:r>
            <a:endParaRPr/>
          </a:p>
          <a:p>
            <a:pPr marL="0" lvl="0" indent="0" algn="l" rtl="0">
              <a:lnSpc>
                <a:spcPct val="100000"/>
              </a:lnSpc>
              <a:spcBef>
                <a:spcPts val="0"/>
              </a:spcBef>
              <a:spcAft>
                <a:spcPts val="0"/>
              </a:spcAft>
              <a:buClr>
                <a:schemeClr val="dk1"/>
              </a:buClr>
              <a:buSzPts val="2800"/>
              <a:buFont typeface="Arial"/>
              <a:buNone/>
            </a:pPr>
            <a:r>
              <a:rPr lang="en"/>
              <a:t>Facebook + Instagram: De $1.000.000 a $2.000.000 por campaña</a:t>
            </a:r>
            <a:endParaRPr/>
          </a:p>
          <a:p>
            <a:pPr marL="0" lvl="0" indent="0" algn="l" rtl="0">
              <a:lnSpc>
                <a:spcPct val="100000"/>
              </a:lnSpc>
              <a:spcBef>
                <a:spcPts val="0"/>
              </a:spcBef>
              <a:spcAft>
                <a:spcPts val="0"/>
              </a:spcAft>
              <a:buClr>
                <a:schemeClr val="dk1"/>
              </a:buClr>
              <a:buSzPts val="2800"/>
              <a:buFont typeface="Arial"/>
              <a:buNone/>
            </a:pPr>
            <a:r>
              <a:rPr lang="en"/>
              <a:t>Otros medios (Adwords/Waze, etc): $3.500.000 Aprox. Por campaña</a:t>
            </a:r>
            <a:endParaRPr/>
          </a:p>
          <a:p>
            <a:pPr marL="0" lvl="0" indent="0" algn="l" rtl="0">
              <a:lnSpc>
                <a:spcPct val="100000"/>
              </a:lnSpc>
              <a:spcBef>
                <a:spcPts val="0"/>
              </a:spcBef>
              <a:spcAft>
                <a:spcPts val="0"/>
              </a:spcAft>
              <a:buClr>
                <a:schemeClr val="dk1"/>
              </a:buClr>
              <a:buSzPts val="2800"/>
              <a:buFont typeface="Arial"/>
              <a:buNone/>
            </a:pPr>
            <a:endParaRPr/>
          </a:p>
        </p:txBody>
      </p:sp>
      <p:sp>
        <p:nvSpPr>
          <p:cNvPr id="666" name="Google Shape;666;p79"/>
          <p:cNvSpPr/>
          <p:nvPr/>
        </p:nvSpPr>
        <p:spPr>
          <a:xfrm>
            <a:off x="0" y="258408"/>
            <a:ext cx="8446576" cy="578499"/>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400"/>
              <a:buFont typeface="Calibri"/>
              <a:buNone/>
            </a:pPr>
            <a:r>
              <a:rPr lang="en" sz="2400" b="1" i="0" u="none" strike="noStrike" cap="none">
                <a:solidFill>
                  <a:schemeClr val="lt1"/>
                </a:solidFill>
                <a:latin typeface="Calibri"/>
                <a:ea typeface="Calibri"/>
                <a:cs typeface="Calibri"/>
                <a:sym typeface="Calibri"/>
              </a:rPr>
              <a:t>  IX. Propuesta Estrategia Plan de pauta general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80"/>
          <p:cNvSpPr txBox="1">
            <a:spLocks noGrp="1"/>
          </p:cNvSpPr>
          <p:nvPr>
            <p:ph type="body" idx="1"/>
          </p:nvPr>
        </p:nvSpPr>
        <p:spPr>
          <a:xfrm>
            <a:off x="1162050" y="1231696"/>
            <a:ext cx="10515600" cy="14265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400" b="1"/>
              <a:t>PRESUPUESTO MENSUAL SUGERIDO PARA RRSS</a:t>
            </a:r>
            <a:endParaRPr sz="2400" b="1"/>
          </a:p>
          <a:p>
            <a:pPr marL="0" marR="0" lvl="0" indent="0" algn="l" rtl="0">
              <a:lnSpc>
                <a:spcPct val="100000"/>
              </a:lnSpc>
              <a:spcBef>
                <a:spcPts val="0"/>
              </a:spcBef>
              <a:spcAft>
                <a:spcPts val="0"/>
              </a:spcAft>
              <a:buClr>
                <a:schemeClr val="dk1"/>
              </a:buClr>
              <a:buSzPts val="2800"/>
              <a:buFont typeface="Arial"/>
              <a:buNone/>
            </a:pPr>
            <a:r>
              <a:rPr lang="en" sz="2400"/>
              <a:t>Crecimiento + Alcance: </a:t>
            </a:r>
            <a:r>
              <a:rPr lang="en" sz="2400" b="1"/>
              <a:t>$700.000 </a:t>
            </a:r>
            <a:r>
              <a:rPr lang="en" sz="2400"/>
              <a:t>(Inversión en Facebook e Instagram) </a:t>
            </a:r>
            <a:endParaRPr sz="2400"/>
          </a:p>
          <a:p>
            <a:pPr marL="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endParaRPr sz="2400"/>
          </a:p>
        </p:txBody>
      </p:sp>
      <p:pic>
        <p:nvPicPr>
          <p:cNvPr id="672" name="Google Shape;672;p80"/>
          <p:cNvPicPr preferRelativeResize="0"/>
          <p:nvPr/>
        </p:nvPicPr>
        <p:blipFill rotWithShape="1">
          <a:blip r:embed="rId3">
            <a:alphaModFix/>
          </a:blip>
          <a:srcRect/>
          <a:stretch/>
        </p:blipFill>
        <p:spPr>
          <a:xfrm>
            <a:off x="1162050" y="2311247"/>
            <a:ext cx="9867900" cy="3467100"/>
          </a:xfrm>
          <a:prstGeom prst="rect">
            <a:avLst/>
          </a:prstGeom>
          <a:noFill/>
          <a:ln>
            <a:noFill/>
          </a:ln>
        </p:spPr>
      </p:pic>
      <p:sp>
        <p:nvSpPr>
          <p:cNvPr id="673" name="Google Shape;673;p80"/>
          <p:cNvSpPr/>
          <p:nvPr/>
        </p:nvSpPr>
        <p:spPr>
          <a:xfrm>
            <a:off x="0" y="258408"/>
            <a:ext cx="8446576" cy="578499"/>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400"/>
              <a:buFont typeface="Calibri"/>
              <a:buNone/>
            </a:pPr>
            <a:r>
              <a:rPr lang="en" sz="2400" b="1" i="0" u="none" strike="noStrike" cap="none">
                <a:solidFill>
                  <a:schemeClr val="lt1"/>
                </a:solidFill>
                <a:latin typeface="Calibri"/>
                <a:ea typeface="Calibri"/>
                <a:cs typeface="Calibri"/>
                <a:sym typeface="Calibri"/>
              </a:rPr>
              <a:t> Propuesta Estrategia Plan de pauta (escenario 1)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8"/>
          <p:cNvSpPr txBox="1">
            <a:spLocks noGrp="1"/>
          </p:cNvSpPr>
          <p:nvPr>
            <p:ph type="body" idx="1"/>
          </p:nvPr>
        </p:nvSpPr>
        <p:spPr>
          <a:xfrm>
            <a:off x="2092479" y="2261011"/>
            <a:ext cx="9571500" cy="188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sz="4800"/>
              <a:t>COSAS QUE APRENDIMOS DE LAS LOTERÍAS DEL MUNDO</a:t>
            </a:r>
            <a:endParaRPr sz="4800"/>
          </a:p>
          <a:p>
            <a:pPr marL="0" lvl="0" indent="0" algn="ctr" rtl="0">
              <a:lnSpc>
                <a:spcPct val="100000"/>
              </a:lnSpc>
              <a:spcBef>
                <a:spcPts val="0"/>
              </a:spcBef>
              <a:spcAft>
                <a:spcPts val="0"/>
              </a:spcAft>
              <a:buClr>
                <a:schemeClr val="dk1"/>
              </a:buClr>
              <a:buSzPts val="2800"/>
              <a:buFont typeface="Arial"/>
              <a:buNone/>
            </a:pPr>
            <a:endParaRPr sz="4800"/>
          </a:p>
          <a:p>
            <a:pPr marL="0" lvl="0" indent="0" algn="ctr" rtl="0">
              <a:lnSpc>
                <a:spcPct val="100000"/>
              </a:lnSpc>
              <a:spcBef>
                <a:spcPts val="0"/>
              </a:spcBef>
              <a:spcAft>
                <a:spcPts val="0"/>
              </a:spcAft>
              <a:buClr>
                <a:schemeClr val="dk1"/>
              </a:buClr>
              <a:buSzPts val="2800"/>
              <a:buFont typeface="Arial"/>
              <a:buNone/>
            </a:pPr>
            <a:endParaRPr sz="4800"/>
          </a:p>
          <a:p>
            <a:pPr marL="0" lvl="0" indent="0" algn="ctr" rtl="0">
              <a:lnSpc>
                <a:spcPct val="100000"/>
              </a:lnSpc>
              <a:spcBef>
                <a:spcPts val="0"/>
              </a:spcBef>
              <a:spcAft>
                <a:spcPts val="0"/>
              </a:spcAft>
              <a:buClr>
                <a:schemeClr val="dk1"/>
              </a:buClr>
              <a:buSzPts val="2800"/>
              <a:buFont typeface="Arial"/>
              <a:buNone/>
            </a:pPr>
            <a:endParaRPr sz="4800"/>
          </a:p>
        </p:txBody>
      </p:sp>
      <p:sp>
        <p:nvSpPr>
          <p:cNvPr id="127" name="Google Shape;127;p18"/>
          <p:cNvSpPr txBox="1">
            <a:spLocks noGrp="1"/>
          </p:cNvSpPr>
          <p:nvPr>
            <p:ph type="body" idx="1"/>
          </p:nvPr>
        </p:nvSpPr>
        <p:spPr>
          <a:xfrm>
            <a:off x="1170075" y="2077625"/>
            <a:ext cx="1117200" cy="1614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 sz="11600" b="1"/>
              <a:t>4</a:t>
            </a:r>
            <a:endParaRPr sz="11600" b="1"/>
          </a:p>
          <a:p>
            <a:pPr marL="0" lvl="0" indent="0" algn="ctr" rtl="0">
              <a:lnSpc>
                <a:spcPct val="100000"/>
              </a:lnSpc>
              <a:spcBef>
                <a:spcPts val="0"/>
              </a:spcBef>
              <a:spcAft>
                <a:spcPts val="0"/>
              </a:spcAft>
              <a:buClr>
                <a:schemeClr val="dk1"/>
              </a:buClr>
              <a:buSzPts val="2800"/>
              <a:buFont typeface="Arial"/>
              <a:buNone/>
            </a:pPr>
            <a:endParaRPr sz="4800" b="1"/>
          </a:p>
          <a:p>
            <a:pPr marL="0" lvl="0" indent="0" algn="ctr" rtl="0">
              <a:lnSpc>
                <a:spcPct val="100000"/>
              </a:lnSpc>
              <a:spcBef>
                <a:spcPts val="0"/>
              </a:spcBef>
              <a:spcAft>
                <a:spcPts val="0"/>
              </a:spcAft>
              <a:buClr>
                <a:schemeClr val="dk1"/>
              </a:buClr>
              <a:buSzPts val="2800"/>
              <a:buFont typeface="Arial"/>
              <a:buNone/>
            </a:pPr>
            <a:endParaRPr sz="4800" b="1"/>
          </a:p>
          <a:p>
            <a:pPr marL="0" lvl="0" indent="0" algn="ctr" rtl="0">
              <a:lnSpc>
                <a:spcPct val="100000"/>
              </a:lnSpc>
              <a:spcBef>
                <a:spcPts val="0"/>
              </a:spcBef>
              <a:spcAft>
                <a:spcPts val="0"/>
              </a:spcAft>
              <a:buClr>
                <a:schemeClr val="dk1"/>
              </a:buClr>
              <a:buSzPts val="2800"/>
              <a:buFont typeface="Arial"/>
              <a:buNone/>
            </a:pPr>
            <a:endParaRPr sz="4800" b="1"/>
          </a:p>
        </p:txBody>
      </p:sp>
      <p:sp>
        <p:nvSpPr>
          <p:cNvPr id="128" name="Google Shape;128;p18"/>
          <p:cNvSpPr/>
          <p:nvPr/>
        </p:nvSpPr>
        <p:spPr>
          <a:xfrm>
            <a:off x="1" y="333092"/>
            <a:ext cx="3032700" cy="6894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El mundo</a:t>
            </a:r>
            <a:endParaRPr sz="1400" b="0" i="0" u="none" strike="noStrike" cap="none">
              <a:solidFill>
                <a:srgbClr val="000000"/>
              </a:solidFill>
              <a:latin typeface="Arial"/>
              <a:ea typeface="Arial"/>
              <a:cs typeface="Arial"/>
              <a:sym typeface="Arial"/>
            </a:endParaRPr>
          </a:p>
        </p:txBody>
      </p:sp>
      <p:sp>
        <p:nvSpPr>
          <p:cNvPr id="129" name="Google Shape;129;p18"/>
          <p:cNvSpPr txBox="1">
            <a:spLocks noGrp="1"/>
          </p:cNvSpPr>
          <p:nvPr>
            <p:ph type="body" idx="1"/>
          </p:nvPr>
        </p:nvSpPr>
        <p:spPr>
          <a:xfrm>
            <a:off x="3024575" y="333100"/>
            <a:ext cx="3032700" cy="68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a:t>Best Practices</a:t>
            </a:r>
            <a:endParaRPr/>
          </a:p>
          <a:p>
            <a:pPr marL="0" lvl="0" indent="0" algn="ctr" rtl="0">
              <a:lnSpc>
                <a:spcPct val="100000"/>
              </a:lnSpc>
              <a:spcBef>
                <a:spcPts val="0"/>
              </a:spcBef>
              <a:spcAft>
                <a:spcPts val="0"/>
              </a:spcAft>
              <a:buClr>
                <a:schemeClr val="dk1"/>
              </a:buClr>
              <a:buSzPts val="2800"/>
              <a:buFont typeface="Arial"/>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81"/>
          <p:cNvSpPr txBox="1">
            <a:spLocks noGrp="1"/>
          </p:cNvSpPr>
          <p:nvPr>
            <p:ph type="body" idx="1"/>
          </p:nvPr>
        </p:nvSpPr>
        <p:spPr>
          <a:xfrm>
            <a:off x="573114" y="1092974"/>
            <a:ext cx="10515600" cy="14265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400" b="1"/>
              <a:t>PRESUPUESTO MENSUAL SUGERIDO PARA RRSS</a:t>
            </a:r>
            <a:endParaRPr sz="2400" b="1"/>
          </a:p>
          <a:p>
            <a:pPr marL="0" marR="0" lvl="0" indent="0" algn="l" rtl="0">
              <a:lnSpc>
                <a:spcPct val="100000"/>
              </a:lnSpc>
              <a:spcBef>
                <a:spcPts val="0"/>
              </a:spcBef>
              <a:spcAft>
                <a:spcPts val="0"/>
              </a:spcAft>
              <a:buClr>
                <a:schemeClr val="dk1"/>
              </a:buClr>
              <a:buSzPts val="2800"/>
              <a:buFont typeface="Arial"/>
              <a:buNone/>
            </a:pPr>
            <a:r>
              <a:rPr lang="en" sz="2400"/>
              <a:t>Crecimiento + Alcance: </a:t>
            </a:r>
            <a:r>
              <a:rPr lang="en" sz="2400" b="1"/>
              <a:t>$2’000.000 </a:t>
            </a:r>
            <a:r>
              <a:rPr lang="en" sz="2400"/>
              <a:t>(Inversión en Facebook e Instagram) </a:t>
            </a:r>
            <a:endParaRPr sz="2400"/>
          </a:p>
          <a:p>
            <a:pPr marL="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endParaRPr sz="2400"/>
          </a:p>
        </p:txBody>
      </p:sp>
      <p:sp>
        <p:nvSpPr>
          <p:cNvPr id="680" name="Google Shape;680;p81"/>
          <p:cNvSpPr/>
          <p:nvPr/>
        </p:nvSpPr>
        <p:spPr>
          <a:xfrm>
            <a:off x="0" y="258408"/>
            <a:ext cx="8446576" cy="578499"/>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400"/>
              <a:buFont typeface="Calibri"/>
              <a:buNone/>
            </a:pPr>
            <a:r>
              <a:rPr lang="en" sz="2400" b="1" i="0" u="none" strike="noStrike" cap="none">
                <a:solidFill>
                  <a:schemeClr val="lt1"/>
                </a:solidFill>
                <a:latin typeface="Calibri"/>
                <a:ea typeface="Calibri"/>
                <a:cs typeface="Calibri"/>
                <a:sym typeface="Calibri"/>
              </a:rPr>
              <a:t> Propuesta Estrategia Plan de pauta (escenario 2) </a:t>
            </a:r>
            <a:endParaRPr sz="1400" b="0" i="0" u="none" strike="noStrike" cap="none">
              <a:solidFill>
                <a:srgbClr val="000000"/>
              </a:solidFill>
              <a:latin typeface="Arial"/>
              <a:ea typeface="Arial"/>
              <a:cs typeface="Arial"/>
              <a:sym typeface="Arial"/>
            </a:endParaRPr>
          </a:p>
        </p:txBody>
      </p:sp>
      <p:pic>
        <p:nvPicPr>
          <p:cNvPr id="681" name="Google Shape;681;p81" descr="https://lh4.googleusercontent.com/ptEpyWZsvYIhNMJe6XX0iG3DjAvrcuV-yMFKw7PJw3Eo0AxcTRcTajJyRGEvw89GRbM59iDkmXzizUIhGx-fY6MAoV8BKvEB2kSr_09e6iuOGAxeopH-Lr-umd5W8Gj6UDEVNTJGWs8"/>
          <p:cNvPicPr preferRelativeResize="0"/>
          <p:nvPr/>
        </p:nvPicPr>
        <p:blipFill rotWithShape="1">
          <a:blip r:embed="rId3">
            <a:alphaModFix/>
          </a:blip>
          <a:srcRect/>
          <a:stretch/>
        </p:blipFill>
        <p:spPr>
          <a:xfrm>
            <a:off x="573113" y="2164648"/>
            <a:ext cx="11236595" cy="349154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82"/>
          <p:cNvSpPr/>
          <p:nvPr/>
        </p:nvSpPr>
        <p:spPr>
          <a:xfrm>
            <a:off x="999074" y="1542175"/>
            <a:ext cx="9169500" cy="415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1800" b="1" i="0" u="none" strike="noStrike" cap="none" dirty="0">
                <a:solidFill>
                  <a:srgbClr val="000000"/>
                </a:solidFill>
                <a:latin typeface="Calibri"/>
                <a:ea typeface="Calibri"/>
                <a:cs typeface="Calibri"/>
                <a:sym typeface="Calibri"/>
              </a:rPr>
              <a:t>1. ANALYTICS DEL SITIO</a:t>
            </a:r>
            <a:endParaRPr sz="180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 sz="1800" i="0" u="none" strike="noStrike" cap="none" dirty="0">
                <a:solidFill>
                  <a:srgbClr val="000000"/>
                </a:solidFill>
                <a:latin typeface="Calibri"/>
                <a:ea typeface="Calibri"/>
                <a:cs typeface="Calibri"/>
                <a:sym typeface="Calibri"/>
              </a:rPr>
              <a:t>Recibiremos un promedio de 30.000 visitas al sitio web. </a:t>
            </a:r>
            <a:endParaRPr sz="180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br>
              <a:rPr lang="en" sz="1800" i="0" u="none" strike="noStrike" cap="none" dirty="0">
                <a:solidFill>
                  <a:srgbClr val="000000"/>
                </a:solidFill>
                <a:latin typeface="Calibri"/>
                <a:ea typeface="Calibri"/>
                <a:cs typeface="Calibri"/>
                <a:sym typeface="Calibri"/>
              </a:rPr>
            </a:br>
            <a:br>
              <a:rPr lang="en" sz="1800" i="0" u="none" strike="noStrike" cap="none" dirty="0">
                <a:solidFill>
                  <a:srgbClr val="000000"/>
                </a:solidFill>
                <a:latin typeface="Calibri"/>
                <a:ea typeface="Calibri"/>
                <a:cs typeface="Calibri"/>
                <a:sym typeface="Calibri"/>
              </a:rPr>
            </a:br>
            <a:br>
              <a:rPr lang="en" sz="1800" i="0" u="none" strike="noStrike" cap="none" dirty="0">
                <a:solidFill>
                  <a:srgbClr val="000000"/>
                </a:solidFill>
                <a:latin typeface="Calibri"/>
                <a:ea typeface="Calibri"/>
                <a:cs typeface="Calibri"/>
                <a:sym typeface="Calibri"/>
              </a:rPr>
            </a:br>
            <a:r>
              <a:rPr lang="en" sz="1800" b="1" i="0" u="none" strike="noStrike" cap="none" dirty="0">
                <a:solidFill>
                  <a:srgbClr val="000000"/>
                </a:solidFill>
                <a:latin typeface="Calibri"/>
                <a:ea typeface="Calibri"/>
                <a:cs typeface="Calibri"/>
                <a:sym typeface="Calibri"/>
              </a:rPr>
              <a:t>2. VENTAS</a:t>
            </a:r>
            <a:endParaRPr sz="1800" dirty="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800" dirty="0">
                <a:solidFill>
                  <a:srgbClr val="222222"/>
                </a:solidFill>
                <a:latin typeface="Calibri"/>
                <a:ea typeface="Calibri"/>
                <a:cs typeface="Calibri"/>
                <a:sym typeface="Calibri"/>
              </a:rPr>
              <a:t>El % esperado de crecimiento al finalizar la ejecución del plan de marketing digital es +-20%*. </a:t>
            </a:r>
            <a:endParaRPr sz="1800" dirty="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800" dirty="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800" dirty="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800" dirty="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b="1" dirty="0">
                <a:solidFill>
                  <a:srgbClr val="222222"/>
                </a:solidFill>
                <a:latin typeface="Calibri"/>
                <a:ea typeface="Calibri"/>
                <a:cs typeface="Calibri"/>
                <a:sym typeface="Calibri"/>
              </a:rPr>
              <a:t>*</a:t>
            </a:r>
            <a:r>
              <a:rPr lang="en" dirty="0">
                <a:solidFill>
                  <a:srgbClr val="222222"/>
                </a:solidFill>
                <a:latin typeface="Calibri"/>
                <a:ea typeface="Calibri"/>
                <a:cs typeface="Calibri"/>
                <a:sym typeface="Calibri"/>
              </a:rPr>
              <a:t>Esta proyección está sujeta a una inversión fija mensual en pauta con un mínimo de $1.500.000 para programmatic y solo enfocado en ventas. Así como a la instalación y configuración de los plugins de SEO para que este funcione perfecto y nos aumente el número de visitas orgánicas.</a:t>
            </a:r>
            <a:endParaRPr sz="1800" i="0" u="none" strike="noStrike" cap="none" dirty="0">
              <a:solidFill>
                <a:srgbClr val="000000"/>
              </a:solidFill>
              <a:latin typeface="Calibri"/>
              <a:ea typeface="Calibri"/>
              <a:cs typeface="Calibri"/>
              <a:sym typeface="Calibri"/>
            </a:endParaRPr>
          </a:p>
        </p:txBody>
      </p:sp>
      <p:sp>
        <p:nvSpPr>
          <p:cNvPr id="688" name="Google Shape;688;p82"/>
          <p:cNvSpPr/>
          <p:nvPr/>
        </p:nvSpPr>
        <p:spPr>
          <a:xfrm>
            <a:off x="0" y="281959"/>
            <a:ext cx="6757261" cy="689334"/>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X. Proyección KPI’s 2018-2019</a:t>
            </a: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83"/>
          <p:cNvSpPr txBox="1">
            <a:spLocks noGrp="1"/>
          </p:cNvSpPr>
          <p:nvPr>
            <p:ph type="body" idx="1"/>
          </p:nvPr>
        </p:nvSpPr>
        <p:spPr>
          <a:xfrm>
            <a:off x="780750" y="1411925"/>
            <a:ext cx="10515600" cy="435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400" b="1"/>
              <a:t>3. RRSSS</a:t>
            </a:r>
            <a:endParaRPr sz="2400" b="1"/>
          </a:p>
          <a:p>
            <a:pPr marL="0" marR="0" lvl="0" indent="0" algn="l" rtl="0">
              <a:lnSpc>
                <a:spcPct val="100000"/>
              </a:lnSpc>
              <a:spcBef>
                <a:spcPts val="0"/>
              </a:spcBef>
              <a:spcAft>
                <a:spcPts val="0"/>
              </a:spcAft>
              <a:buClr>
                <a:schemeClr val="dk1"/>
              </a:buClr>
              <a:buSzPts val="2800"/>
              <a:buFont typeface="Arial"/>
              <a:buNone/>
            </a:pPr>
            <a:r>
              <a:rPr lang="en" sz="2400"/>
              <a:t>-Crecimiento de comunidad en facebook: 1.000 Seguidores mensuales</a:t>
            </a:r>
            <a:endParaRPr sz="2400"/>
          </a:p>
          <a:p>
            <a:pPr marL="0" marR="0" lvl="0" indent="0" algn="l" rtl="0">
              <a:lnSpc>
                <a:spcPct val="100000"/>
              </a:lnSpc>
              <a:spcBef>
                <a:spcPts val="0"/>
              </a:spcBef>
              <a:spcAft>
                <a:spcPts val="0"/>
              </a:spcAft>
              <a:buClr>
                <a:schemeClr val="dk1"/>
              </a:buClr>
              <a:buSzPts val="2800"/>
              <a:buFont typeface="Arial"/>
              <a:buNone/>
            </a:pPr>
            <a:r>
              <a:rPr lang="en" sz="2400"/>
              <a:t>*Sujeto a presupuesto de pauta de $400.000ºº mensuales</a:t>
            </a:r>
            <a:endParaRPr sz="2400"/>
          </a:p>
          <a:p>
            <a:pPr marL="0" marR="0" lvl="0" indent="0" algn="l" rtl="0">
              <a:lnSpc>
                <a:spcPct val="100000"/>
              </a:lnSpc>
              <a:spcBef>
                <a:spcPts val="0"/>
              </a:spcBef>
              <a:spcAft>
                <a:spcPts val="0"/>
              </a:spcAft>
              <a:buClr>
                <a:schemeClr val="dk1"/>
              </a:buClr>
              <a:buSzPts val="2800"/>
              <a:buFont typeface="Arial"/>
              <a:buNone/>
            </a:pPr>
            <a:r>
              <a:rPr lang="en" sz="2400"/>
              <a:t>-Alcance en Facebook: 140.000 personas alcanzadas mensualmente</a:t>
            </a:r>
            <a:endParaRPr sz="2400"/>
          </a:p>
          <a:p>
            <a:pPr marL="0" lvl="0" indent="0" algn="l" rtl="0">
              <a:lnSpc>
                <a:spcPct val="100000"/>
              </a:lnSpc>
              <a:spcBef>
                <a:spcPts val="0"/>
              </a:spcBef>
              <a:spcAft>
                <a:spcPts val="0"/>
              </a:spcAft>
              <a:buClr>
                <a:schemeClr val="dk1"/>
              </a:buClr>
              <a:buSzPts val="2800"/>
              <a:buFont typeface="Arial"/>
              <a:buNone/>
            </a:pPr>
            <a:r>
              <a:rPr lang="en" sz="2400"/>
              <a:t>*Sujeto a presupuesto de pauta de $300.000ºº mensuales</a:t>
            </a:r>
            <a:endParaRPr sz="2400"/>
          </a:p>
          <a:p>
            <a:pPr marL="0" marR="0" lvl="0" indent="0" algn="l" rtl="0">
              <a:lnSpc>
                <a:spcPct val="100000"/>
              </a:lnSpc>
              <a:spcBef>
                <a:spcPts val="0"/>
              </a:spcBef>
              <a:spcAft>
                <a:spcPts val="0"/>
              </a:spcAft>
              <a:buClr>
                <a:schemeClr val="dk1"/>
              </a:buClr>
              <a:buSzPts val="2800"/>
              <a:buFont typeface="Arial"/>
              <a:buNone/>
            </a:pPr>
            <a:endParaRPr sz="2400"/>
          </a:p>
          <a:p>
            <a:pPr marL="0" marR="0" lvl="0" indent="0" algn="l" rtl="0">
              <a:lnSpc>
                <a:spcPct val="100000"/>
              </a:lnSpc>
              <a:spcBef>
                <a:spcPts val="0"/>
              </a:spcBef>
              <a:spcAft>
                <a:spcPts val="0"/>
              </a:spcAft>
              <a:buClr>
                <a:schemeClr val="dk1"/>
              </a:buClr>
              <a:buSzPts val="2800"/>
              <a:buFont typeface="Arial"/>
              <a:buNone/>
            </a:pPr>
            <a:endParaRPr sz="2400"/>
          </a:p>
          <a:p>
            <a:pPr marL="0" marR="0" lvl="0" indent="0" algn="l" rtl="0">
              <a:lnSpc>
                <a:spcPct val="100000"/>
              </a:lnSpc>
              <a:spcBef>
                <a:spcPts val="0"/>
              </a:spcBef>
              <a:spcAft>
                <a:spcPts val="0"/>
              </a:spcAft>
              <a:buClr>
                <a:schemeClr val="dk1"/>
              </a:buClr>
              <a:buSzPts val="2800"/>
              <a:buFont typeface="Arial"/>
              <a:buNone/>
            </a:pPr>
            <a:r>
              <a:rPr lang="en" sz="2400"/>
              <a:t>Opcional:</a:t>
            </a:r>
            <a:endParaRPr sz="2400"/>
          </a:p>
          <a:p>
            <a:pPr marL="0" lvl="0" indent="0" algn="l" rtl="0">
              <a:lnSpc>
                <a:spcPct val="100000"/>
              </a:lnSpc>
              <a:spcBef>
                <a:spcPts val="0"/>
              </a:spcBef>
              <a:spcAft>
                <a:spcPts val="0"/>
              </a:spcAft>
              <a:buClr>
                <a:schemeClr val="dk1"/>
              </a:buClr>
              <a:buSzPts val="2800"/>
              <a:buFont typeface="Arial"/>
              <a:buNone/>
            </a:pPr>
            <a:r>
              <a:rPr lang="en" sz="2400"/>
              <a:t>-Crecimiento de comunidad en Instagram: 500 Seguidores mensuales</a:t>
            </a:r>
            <a:endParaRPr sz="2400"/>
          </a:p>
          <a:p>
            <a:pPr marL="0" lvl="0" indent="0" algn="l" rtl="0">
              <a:lnSpc>
                <a:spcPct val="100000"/>
              </a:lnSpc>
              <a:spcBef>
                <a:spcPts val="0"/>
              </a:spcBef>
              <a:spcAft>
                <a:spcPts val="0"/>
              </a:spcAft>
              <a:buClr>
                <a:schemeClr val="dk1"/>
              </a:buClr>
              <a:buSzPts val="2800"/>
              <a:buFont typeface="Arial"/>
              <a:buNone/>
            </a:pPr>
            <a:r>
              <a:rPr lang="en" sz="2400"/>
              <a:t>*Sujeto a presupuesto mensual de $400.000ºº (Herramienta IM)</a:t>
            </a:r>
            <a:endParaRPr sz="2400"/>
          </a:p>
          <a:p>
            <a:pPr marL="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endParaRPr sz="2400"/>
          </a:p>
        </p:txBody>
      </p:sp>
      <p:sp>
        <p:nvSpPr>
          <p:cNvPr id="694" name="Google Shape;694;p83"/>
          <p:cNvSpPr/>
          <p:nvPr/>
        </p:nvSpPr>
        <p:spPr>
          <a:xfrm>
            <a:off x="0" y="281959"/>
            <a:ext cx="6757261" cy="689334"/>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X. Proyección KPI’s 2018-2019</a:t>
            </a: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84"/>
          <p:cNvSpPr txBox="1">
            <a:spLocks noGrp="1"/>
          </p:cNvSpPr>
          <p:nvPr>
            <p:ph type="body" idx="1"/>
          </p:nvPr>
        </p:nvSpPr>
        <p:spPr>
          <a:xfrm>
            <a:off x="780750" y="1411925"/>
            <a:ext cx="10515600" cy="435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400" b="1"/>
              <a:t>4. MAILING</a:t>
            </a:r>
            <a:endParaRPr sz="2400" b="1"/>
          </a:p>
          <a:p>
            <a:pPr marL="0" marR="0" lvl="0" indent="0" algn="l" rtl="0">
              <a:lnSpc>
                <a:spcPct val="100000"/>
              </a:lnSpc>
              <a:spcBef>
                <a:spcPts val="0"/>
              </a:spcBef>
              <a:spcAft>
                <a:spcPts val="0"/>
              </a:spcAft>
              <a:buClr>
                <a:schemeClr val="dk1"/>
              </a:buClr>
              <a:buSzPts val="2800"/>
              <a:buFont typeface="Arial"/>
              <a:buNone/>
            </a:pPr>
            <a:r>
              <a:rPr lang="en" sz="2400"/>
              <a:t>-Tasa de apertura: 10%.</a:t>
            </a:r>
            <a:endParaRPr sz="2400"/>
          </a:p>
          <a:p>
            <a:pPr marL="0" marR="0" lvl="0" indent="0" algn="l" rtl="0">
              <a:lnSpc>
                <a:spcPct val="100000"/>
              </a:lnSpc>
              <a:spcBef>
                <a:spcPts val="0"/>
              </a:spcBef>
              <a:spcAft>
                <a:spcPts val="0"/>
              </a:spcAft>
              <a:buSzPts val="2800"/>
              <a:buNone/>
            </a:pPr>
            <a:r>
              <a:rPr lang="en" sz="2400"/>
              <a:t>-Cantidad de clics por envío: 115.</a:t>
            </a:r>
            <a:endParaRPr sz="2400"/>
          </a:p>
          <a:p>
            <a:pPr marL="0" marR="0" lvl="0" indent="0" algn="l" rtl="0">
              <a:lnSpc>
                <a:spcPct val="100000"/>
              </a:lnSpc>
              <a:spcBef>
                <a:spcPts val="0"/>
              </a:spcBef>
              <a:spcAft>
                <a:spcPts val="0"/>
              </a:spcAft>
              <a:buSzPts val="2800"/>
              <a:buNone/>
            </a:pPr>
            <a:r>
              <a:rPr lang="en" sz="2400"/>
              <a:t>-Número de aperturas únicas: 720.</a:t>
            </a:r>
            <a:endParaRPr sz="2400"/>
          </a:p>
          <a:p>
            <a:pPr marL="0" marR="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r>
              <a:rPr lang="en" sz="2400" b="1"/>
              <a:t>5. SEM (PAUTA)</a:t>
            </a:r>
            <a:endParaRPr sz="2400" b="1"/>
          </a:p>
          <a:p>
            <a:pPr marL="0" lvl="0" indent="0" algn="l" rtl="0">
              <a:lnSpc>
                <a:spcPct val="100000"/>
              </a:lnSpc>
              <a:spcBef>
                <a:spcPts val="0"/>
              </a:spcBef>
              <a:spcAft>
                <a:spcPts val="0"/>
              </a:spcAft>
              <a:buClr>
                <a:schemeClr val="dk1"/>
              </a:buClr>
              <a:buSzPts val="2800"/>
              <a:buFont typeface="Arial"/>
              <a:buNone/>
            </a:pPr>
            <a:r>
              <a:rPr lang="en" sz="2400"/>
              <a:t>-Clics: Se medirá de acuerdo con montos de inversión </a:t>
            </a:r>
            <a:endParaRPr sz="2400"/>
          </a:p>
          <a:p>
            <a:pPr marL="0" lvl="0" indent="0" algn="l" rtl="0">
              <a:lnSpc>
                <a:spcPct val="100000"/>
              </a:lnSpc>
              <a:spcBef>
                <a:spcPts val="0"/>
              </a:spcBef>
              <a:spcAft>
                <a:spcPts val="0"/>
              </a:spcAft>
              <a:buClr>
                <a:schemeClr val="dk1"/>
              </a:buClr>
              <a:buSzPts val="1100"/>
              <a:buFont typeface="Arial"/>
              <a:buNone/>
            </a:pPr>
            <a:r>
              <a:rPr lang="en" sz="2400"/>
              <a:t>-Impresiones: Se medirá de acuerdo con montos de inversión </a:t>
            </a:r>
            <a:endParaRPr sz="2400"/>
          </a:p>
          <a:p>
            <a:pPr marL="0" lvl="0" indent="0" algn="l" rtl="0">
              <a:lnSpc>
                <a:spcPct val="100000"/>
              </a:lnSpc>
              <a:spcBef>
                <a:spcPts val="0"/>
              </a:spcBef>
              <a:spcAft>
                <a:spcPts val="0"/>
              </a:spcAft>
              <a:buClr>
                <a:schemeClr val="dk1"/>
              </a:buClr>
              <a:buSzPts val="2800"/>
              <a:buFont typeface="Arial"/>
              <a:buNone/>
            </a:pPr>
            <a:endParaRPr sz="2400"/>
          </a:p>
          <a:p>
            <a:pPr marL="0" lvl="0" indent="0" algn="l" rtl="0">
              <a:lnSpc>
                <a:spcPct val="100000"/>
              </a:lnSpc>
              <a:spcBef>
                <a:spcPts val="0"/>
              </a:spcBef>
              <a:spcAft>
                <a:spcPts val="0"/>
              </a:spcAft>
              <a:buClr>
                <a:schemeClr val="dk1"/>
              </a:buClr>
              <a:buSzPts val="2800"/>
              <a:buFont typeface="Arial"/>
              <a:buNone/>
            </a:pPr>
            <a:endParaRPr sz="2400"/>
          </a:p>
        </p:txBody>
      </p:sp>
      <p:sp>
        <p:nvSpPr>
          <p:cNvPr id="700" name="Google Shape;700;p84"/>
          <p:cNvSpPr/>
          <p:nvPr/>
        </p:nvSpPr>
        <p:spPr>
          <a:xfrm>
            <a:off x="0" y="281959"/>
            <a:ext cx="6757261" cy="689334"/>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X. Proyección KPI’s 2018-2019</a:t>
            </a: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85"/>
          <p:cNvSpPr/>
          <p:nvPr/>
        </p:nvSpPr>
        <p:spPr>
          <a:xfrm>
            <a:off x="0" y="281959"/>
            <a:ext cx="6757261" cy="689334"/>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XI. Estrategia Email Marketing</a:t>
            </a:r>
            <a:endParaRPr sz="1400" b="0" i="0" u="none" strike="noStrike" cap="none">
              <a:solidFill>
                <a:srgbClr val="000000"/>
              </a:solidFill>
              <a:latin typeface="Arial"/>
              <a:ea typeface="Arial"/>
              <a:cs typeface="Arial"/>
              <a:sym typeface="Arial"/>
            </a:endParaRPr>
          </a:p>
        </p:txBody>
      </p:sp>
      <p:pic>
        <p:nvPicPr>
          <p:cNvPr id="706" name="Google Shape;706;p85"/>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707" name="Google Shape;707;p85"/>
          <p:cNvSpPr/>
          <p:nvPr/>
        </p:nvSpPr>
        <p:spPr>
          <a:xfrm>
            <a:off x="518160" y="2457460"/>
            <a:ext cx="1046988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pic>
        <p:nvPicPr>
          <p:cNvPr id="708" name="Google Shape;708;p85"/>
          <p:cNvPicPr preferRelativeResize="0"/>
          <p:nvPr/>
        </p:nvPicPr>
        <p:blipFill rotWithShape="1">
          <a:blip r:embed="rId4">
            <a:alphaModFix/>
          </a:blip>
          <a:srcRect/>
          <a:stretch/>
        </p:blipFill>
        <p:spPr>
          <a:xfrm>
            <a:off x="4247894" y="1594284"/>
            <a:ext cx="1319375" cy="1321055"/>
          </a:xfrm>
          <a:prstGeom prst="rect">
            <a:avLst/>
          </a:prstGeom>
          <a:noFill/>
          <a:ln>
            <a:noFill/>
          </a:ln>
        </p:spPr>
      </p:pic>
      <p:pic>
        <p:nvPicPr>
          <p:cNvPr id="709" name="Google Shape;709;p85"/>
          <p:cNvPicPr preferRelativeResize="0"/>
          <p:nvPr/>
        </p:nvPicPr>
        <p:blipFill rotWithShape="1">
          <a:blip r:embed="rId5">
            <a:alphaModFix/>
          </a:blip>
          <a:srcRect/>
          <a:stretch/>
        </p:blipFill>
        <p:spPr>
          <a:xfrm>
            <a:off x="288319" y="1597498"/>
            <a:ext cx="1319375" cy="1321074"/>
          </a:xfrm>
          <a:prstGeom prst="rect">
            <a:avLst/>
          </a:prstGeom>
          <a:noFill/>
          <a:ln>
            <a:noFill/>
          </a:ln>
        </p:spPr>
      </p:pic>
      <p:pic>
        <p:nvPicPr>
          <p:cNvPr id="710" name="Google Shape;710;p85"/>
          <p:cNvPicPr preferRelativeResize="0"/>
          <p:nvPr/>
        </p:nvPicPr>
        <p:blipFill rotWithShape="1">
          <a:blip r:embed="rId6">
            <a:alphaModFix/>
          </a:blip>
          <a:srcRect/>
          <a:stretch/>
        </p:blipFill>
        <p:spPr>
          <a:xfrm>
            <a:off x="8207469" y="1509981"/>
            <a:ext cx="1319375" cy="1321074"/>
          </a:xfrm>
          <a:prstGeom prst="rect">
            <a:avLst/>
          </a:prstGeom>
          <a:noFill/>
          <a:ln>
            <a:noFill/>
          </a:ln>
        </p:spPr>
      </p:pic>
      <p:sp>
        <p:nvSpPr>
          <p:cNvPr id="711" name="Google Shape;711;p85"/>
          <p:cNvSpPr txBox="1"/>
          <p:nvPr/>
        </p:nvSpPr>
        <p:spPr>
          <a:xfrm>
            <a:off x="5708231" y="1677913"/>
            <a:ext cx="2869699" cy="11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0000"/>
              </a:buClr>
              <a:buSzPts val="1400"/>
              <a:buFont typeface="Calibri"/>
              <a:buNone/>
            </a:pPr>
            <a:r>
              <a:rPr lang="en" sz="1600" b="1" i="0" u="none" strike="noStrike" cap="none">
                <a:solidFill>
                  <a:srgbClr val="FF0000"/>
                </a:solidFill>
                <a:latin typeface="Calibri"/>
                <a:ea typeface="Calibri"/>
                <a:cs typeface="Calibri"/>
                <a:sym typeface="Calibri"/>
              </a:rPr>
              <a:t>PROMOCIONALES</a:t>
            </a:r>
            <a:endParaRPr sz="16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 sz="1600" b="0" i="0" u="none" strike="noStrike" cap="none">
                <a:solidFill>
                  <a:srgbClr val="000000"/>
                </a:solidFill>
                <a:latin typeface="Calibri"/>
                <a:ea typeface="Calibri"/>
                <a:cs typeface="Calibri"/>
                <a:sym typeface="Calibri"/>
              </a:rPr>
              <a:t>- Generar conversiones </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 sz="1600" b="0" i="0" u="none" strike="noStrike" cap="none">
                <a:solidFill>
                  <a:srgbClr val="000000"/>
                </a:solidFill>
                <a:latin typeface="Calibri"/>
                <a:ea typeface="Calibri"/>
                <a:cs typeface="Calibri"/>
                <a:sym typeface="Calibri"/>
              </a:rPr>
              <a:t>(clicks, recomendaciones,</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 sz="1600" b="0" i="0" u="none" strike="noStrike" cap="none">
                <a:solidFill>
                  <a:srgbClr val="000000"/>
                </a:solidFill>
                <a:latin typeface="Calibri"/>
                <a:ea typeface="Calibri"/>
                <a:cs typeface="Calibri"/>
                <a:sym typeface="Calibri"/>
              </a:rPr>
              <a:t>ventas, suscripciones, etc.)</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600" b="1" i="0" u="none" strike="noStrike" cap="none">
              <a:solidFill>
                <a:srgbClr val="073763"/>
              </a:solidFill>
              <a:latin typeface="Calibri"/>
              <a:ea typeface="Calibri"/>
              <a:cs typeface="Calibri"/>
              <a:sym typeface="Calibri"/>
            </a:endParaRPr>
          </a:p>
        </p:txBody>
      </p:sp>
      <p:sp>
        <p:nvSpPr>
          <p:cNvPr id="712" name="Google Shape;712;p85"/>
          <p:cNvSpPr txBox="1"/>
          <p:nvPr/>
        </p:nvSpPr>
        <p:spPr>
          <a:xfrm>
            <a:off x="1721819" y="1883575"/>
            <a:ext cx="3098154" cy="103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0000"/>
              </a:buClr>
              <a:buSzPts val="1400"/>
              <a:buFont typeface="Calibri"/>
              <a:buNone/>
            </a:pPr>
            <a:r>
              <a:rPr lang="en" sz="1600" b="1" i="0" u="none" strike="noStrike" cap="none">
                <a:solidFill>
                  <a:srgbClr val="FF0000"/>
                </a:solidFill>
                <a:latin typeface="Calibri"/>
                <a:ea typeface="Calibri"/>
                <a:cs typeface="Calibri"/>
                <a:sym typeface="Calibri"/>
              </a:rPr>
              <a:t>EXPECTATIVA</a:t>
            </a:r>
            <a:endParaRPr sz="16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Calibri"/>
              <a:buNone/>
            </a:pPr>
            <a:r>
              <a:rPr lang="en" sz="1600" b="0" i="0" u="none" strike="noStrike" cap="none">
                <a:solidFill>
                  <a:srgbClr val="000000"/>
                </a:solidFill>
                <a:latin typeface="Calibri"/>
                <a:ea typeface="Calibri"/>
                <a:cs typeface="Calibri"/>
                <a:sym typeface="Calibri"/>
              </a:rPr>
              <a:t>- Atraer clientes</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Calibri"/>
              <a:buNone/>
            </a:pPr>
            <a:r>
              <a:rPr lang="en" sz="1600" b="0" i="0" u="none" strike="noStrike" cap="none">
                <a:solidFill>
                  <a:srgbClr val="000000"/>
                </a:solidFill>
                <a:latin typeface="Calibri"/>
                <a:ea typeface="Calibri"/>
                <a:cs typeface="Calibri"/>
                <a:sym typeface="Calibri"/>
              </a:rPr>
              <a:t>- Generar posicionamiento</a:t>
            </a:r>
            <a:endParaRPr sz="1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600" b="1" i="0" u="none" strike="noStrike" cap="none">
              <a:solidFill>
                <a:srgbClr val="073763"/>
              </a:solidFill>
              <a:latin typeface="Calibri"/>
              <a:ea typeface="Calibri"/>
              <a:cs typeface="Calibri"/>
              <a:sym typeface="Calibri"/>
            </a:endParaRPr>
          </a:p>
        </p:txBody>
      </p:sp>
      <p:sp>
        <p:nvSpPr>
          <p:cNvPr id="713" name="Google Shape;713;p85"/>
          <p:cNvSpPr txBox="1"/>
          <p:nvPr/>
        </p:nvSpPr>
        <p:spPr>
          <a:xfrm>
            <a:off x="9626169" y="1593596"/>
            <a:ext cx="2584697" cy="11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0000"/>
              </a:buClr>
              <a:buSzPts val="1400"/>
              <a:buFont typeface="Calibri"/>
              <a:buNone/>
            </a:pPr>
            <a:r>
              <a:rPr lang="en" sz="1600" b="1" i="0" u="none" strike="noStrike" cap="none">
                <a:solidFill>
                  <a:srgbClr val="FF0000"/>
                </a:solidFill>
                <a:latin typeface="Calibri"/>
                <a:ea typeface="Calibri"/>
                <a:cs typeface="Calibri"/>
                <a:sym typeface="Calibri"/>
              </a:rPr>
              <a:t>INFORMATIVAS</a:t>
            </a:r>
            <a:endParaRPr sz="16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Calibri"/>
              <a:buNone/>
            </a:pPr>
            <a:r>
              <a:rPr lang="en" sz="1600" b="0" i="0" u="none" strike="noStrike" cap="none">
                <a:solidFill>
                  <a:srgbClr val="000000"/>
                </a:solidFill>
                <a:latin typeface="Calibri"/>
                <a:ea typeface="Calibri"/>
                <a:cs typeface="Calibri"/>
                <a:sym typeface="Calibri"/>
              </a:rPr>
              <a:t>- Posicionar la marca</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Calibri"/>
              <a:buNone/>
            </a:pPr>
            <a:r>
              <a:rPr lang="en" sz="1600" b="0" i="0" u="none" strike="noStrike" cap="none">
                <a:solidFill>
                  <a:srgbClr val="000000"/>
                </a:solidFill>
                <a:latin typeface="Calibri"/>
                <a:ea typeface="Calibri"/>
                <a:cs typeface="Calibri"/>
                <a:sym typeface="Calibri"/>
              </a:rPr>
              <a:t>- Comunicar una noticia</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Calibri"/>
              <a:buNone/>
            </a:pPr>
            <a:r>
              <a:rPr lang="en" sz="1600" b="0" i="0" u="none" strike="noStrike" cap="none">
                <a:solidFill>
                  <a:srgbClr val="000000"/>
                </a:solidFill>
                <a:latin typeface="Calibri"/>
                <a:ea typeface="Calibri"/>
                <a:cs typeface="Calibri"/>
                <a:sym typeface="Calibri"/>
              </a:rPr>
              <a:t>- Mantener el contacto</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7376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1" i="0" u="none" strike="noStrike" cap="none">
              <a:solidFill>
                <a:srgbClr val="07376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600" b="1" i="0" u="none" strike="noStrike" cap="none">
              <a:solidFill>
                <a:srgbClr val="073763"/>
              </a:solidFill>
              <a:latin typeface="Calibri"/>
              <a:ea typeface="Calibri"/>
              <a:cs typeface="Calibri"/>
              <a:sym typeface="Calibri"/>
            </a:endParaRPr>
          </a:p>
        </p:txBody>
      </p:sp>
      <p:sp>
        <p:nvSpPr>
          <p:cNvPr id="714" name="Google Shape;714;p85"/>
          <p:cNvSpPr txBox="1"/>
          <p:nvPr/>
        </p:nvSpPr>
        <p:spPr>
          <a:xfrm>
            <a:off x="538824" y="3243132"/>
            <a:ext cx="11132208" cy="1320900"/>
          </a:xfrm>
          <a:prstGeom prst="rect">
            <a:avLst/>
          </a:prstGeom>
          <a:noFill/>
          <a:ln>
            <a:noFill/>
          </a:ln>
        </p:spPr>
        <p:txBody>
          <a:bodyPr spcFirstLastPara="1" wrap="square" lIns="90000" tIns="45000" rIns="90000" bIns="45000" anchor="t" anchorCtr="0">
            <a:noAutofit/>
          </a:bodyPr>
          <a:lstStyle/>
          <a:p>
            <a:pPr marL="0" marR="0" lvl="0" indent="0" algn="l" rtl="0">
              <a:lnSpc>
                <a:spcPct val="93000"/>
              </a:lnSpc>
              <a:spcBef>
                <a:spcPts val="0"/>
              </a:spcBef>
              <a:spcAft>
                <a:spcPts val="0"/>
              </a:spcAft>
              <a:buClr>
                <a:srgbClr val="004586"/>
              </a:buClr>
              <a:buSzPts val="2000"/>
              <a:buFont typeface="Arial"/>
              <a:buNone/>
            </a:pPr>
            <a:r>
              <a:rPr lang="en" sz="1800" b="0" i="0" u="none" strike="noStrike" cap="none">
                <a:solidFill>
                  <a:schemeClr val="dk1"/>
                </a:solidFill>
                <a:latin typeface="Calibri"/>
                <a:ea typeface="Calibri"/>
                <a:cs typeface="Calibri"/>
                <a:sym typeface="Calibri"/>
              </a:rPr>
              <a:t>Envío de 8.573  correos en base de datos. (base actual)</a:t>
            </a:r>
            <a:endParaRPr sz="1800" b="0" i="0" u="none" strike="noStrike" cap="none">
              <a:solidFill>
                <a:schemeClr val="dk1"/>
              </a:solidFill>
              <a:latin typeface="Calibri"/>
              <a:ea typeface="Calibri"/>
              <a:cs typeface="Calibri"/>
              <a:sym typeface="Calibri"/>
            </a:endParaRPr>
          </a:p>
          <a:p>
            <a:pPr marL="0" marR="0" lvl="0" indent="0" algn="l" rtl="0">
              <a:lnSpc>
                <a:spcPct val="93000"/>
              </a:lnSpc>
              <a:spcBef>
                <a:spcPts val="0"/>
              </a:spcBef>
              <a:spcAft>
                <a:spcPts val="0"/>
              </a:spcAft>
              <a:buClr>
                <a:srgbClr val="333333"/>
              </a:buClr>
              <a:buSzPts val="1200"/>
              <a:buFont typeface="Arial"/>
              <a:buNone/>
            </a:pPr>
            <a:r>
              <a:rPr lang="en" sz="1800" b="0" i="0" u="none" strike="noStrike" cap="none">
                <a:solidFill>
                  <a:schemeClr val="dk1"/>
                </a:solidFill>
                <a:latin typeface="Calibri"/>
                <a:ea typeface="Calibri"/>
                <a:cs typeface="Calibri"/>
                <a:sym typeface="Calibri"/>
              </a:rPr>
              <a:t>Se utilizará plataforma de envío de emails masivos en bases de datos verificadas y renovadas, que generará informes de seguimiento mensuales para analizar la trazabilidad  e ir tomando acciones en el momento.</a:t>
            </a:r>
            <a:endParaRPr sz="1800" b="0" i="0" u="none" strike="noStrike" cap="none">
              <a:solidFill>
                <a:schemeClr val="dk1"/>
              </a:solidFill>
              <a:latin typeface="Calibri"/>
              <a:ea typeface="Calibri"/>
              <a:cs typeface="Calibri"/>
              <a:sym typeface="Calibri"/>
            </a:endParaRPr>
          </a:p>
        </p:txBody>
      </p:sp>
      <p:sp>
        <p:nvSpPr>
          <p:cNvPr id="715" name="Google Shape;715;p85"/>
          <p:cNvSpPr txBox="1"/>
          <p:nvPr/>
        </p:nvSpPr>
        <p:spPr>
          <a:xfrm>
            <a:off x="518160" y="4404739"/>
            <a:ext cx="3006600" cy="1461600"/>
          </a:xfrm>
          <a:prstGeom prst="rect">
            <a:avLst/>
          </a:prstGeom>
          <a:noFill/>
          <a:ln>
            <a:noFill/>
          </a:ln>
        </p:spPr>
        <p:txBody>
          <a:bodyPr spcFirstLastPara="1" wrap="square" lIns="90000" tIns="45000" rIns="90000" bIns="45000" anchor="t" anchorCtr="0">
            <a:noAutofit/>
          </a:bodyPr>
          <a:lstStyle/>
          <a:p>
            <a:pPr marL="0" marR="0" lvl="0" indent="0" algn="l" rtl="0">
              <a:lnSpc>
                <a:spcPct val="93000"/>
              </a:lnSpc>
              <a:spcBef>
                <a:spcPts val="0"/>
              </a:spcBef>
              <a:spcAft>
                <a:spcPts val="0"/>
              </a:spcAft>
              <a:buClr>
                <a:srgbClr val="004586"/>
              </a:buClr>
              <a:buSzPts val="2000"/>
              <a:buFont typeface="Arial"/>
              <a:buNone/>
            </a:pPr>
            <a:r>
              <a:rPr lang="en" sz="1800" b="1" i="0" u="none" strike="noStrike" cap="none">
                <a:solidFill>
                  <a:schemeClr val="dk1"/>
                </a:solidFill>
                <a:latin typeface="Calibri"/>
                <a:ea typeface="Calibri"/>
                <a:cs typeface="Calibri"/>
                <a:sym typeface="Calibri"/>
              </a:rPr>
              <a:t>CONTENIDO:</a:t>
            </a:r>
            <a:endParaRPr sz="1800" b="1" i="0" u="none" strike="noStrike" cap="none">
              <a:solidFill>
                <a:schemeClr val="dk1"/>
              </a:solidFill>
              <a:latin typeface="Calibri"/>
              <a:ea typeface="Calibri"/>
              <a:cs typeface="Calibri"/>
              <a:sym typeface="Calibri"/>
            </a:endParaRPr>
          </a:p>
          <a:p>
            <a:pPr marL="0" marR="0" lvl="0" indent="0" algn="l" rtl="0">
              <a:lnSpc>
                <a:spcPct val="93000"/>
              </a:lnSpc>
              <a:spcBef>
                <a:spcPts val="0"/>
              </a:spcBef>
              <a:spcAft>
                <a:spcPts val="0"/>
              </a:spcAft>
              <a:buClr>
                <a:srgbClr val="004586"/>
              </a:buClr>
              <a:buSzPts val="2000"/>
              <a:buFont typeface="Arial"/>
              <a:buNone/>
            </a:pPr>
            <a:r>
              <a:rPr lang="en" sz="1800" b="0" i="0" u="none" strike="noStrike" cap="none">
                <a:solidFill>
                  <a:schemeClr val="dk1"/>
                </a:solidFill>
                <a:latin typeface="Calibri"/>
                <a:ea typeface="Calibri"/>
                <a:cs typeface="Calibri"/>
                <a:sym typeface="Calibri"/>
              </a:rPr>
              <a:t>1 - Email de expectativa</a:t>
            </a:r>
            <a:endParaRPr sz="1800" b="0" i="0" u="none" strike="noStrike" cap="none">
              <a:solidFill>
                <a:schemeClr val="dk1"/>
              </a:solidFill>
              <a:latin typeface="Calibri"/>
              <a:ea typeface="Calibri"/>
              <a:cs typeface="Calibri"/>
              <a:sym typeface="Calibri"/>
            </a:endParaRPr>
          </a:p>
          <a:p>
            <a:pPr marL="0" marR="0" lvl="0" indent="0" algn="l" rtl="0">
              <a:lnSpc>
                <a:spcPct val="93000"/>
              </a:lnSpc>
              <a:spcBef>
                <a:spcPts val="0"/>
              </a:spcBef>
              <a:spcAft>
                <a:spcPts val="0"/>
              </a:spcAft>
              <a:buClr>
                <a:srgbClr val="004586"/>
              </a:buClr>
              <a:buSzPts val="2000"/>
              <a:buFont typeface="Arial"/>
              <a:buNone/>
            </a:pPr>
            <a:r>
              <a:rPr lang="en" sz="1800" b="0" i="0" u="none" strike="noStrike" cap="none">
                <a:solidFill>
                  <a:schemeClr val="dk1"/>
                </a:solidFill>
                <a:latin typeface="Calibri"/>
                <a:ea typeface="Calibri"/>
                <a:cs typeface="Calibri"/>
                <a:sym typeface="Calibri"/>
              </a:rPr>
              <a:t>2 - Promocionales</a:t>
            </a:r>
            <a:endParaRPr sz="1800" b="0" i="0" u="none" strike="noStrike" cap="none">
              <a:solidFill>
                <a:schemeClr val="dk1"/>
              </a:solidFill>
              <a:latin typeface="Calibri"/>
              <a:ea typeface="Calibri"/>
              <a:cs typeface="Calibri"/>
              <a:sym typeface="Calibri"/>
            </a:endParaRPr>
          </a:p>
          <a:p>
            <a:pPr marL="0" marR="0" lvl="0" indent="0" algn="l" rtl="0">
              <a:lnSpc>
                <a:spcPct val="93000"/>
              </a:lnSpc>
              <a:spcBef>
                <a:spcPts val="0"/>
              </a:spcBef>
              <a:spcAft>
                <a:spcPts val="0"/>
              </a:spcAft>
              <a:buClr>
                <a:srgbClr val="004586"/>
              </a:buClr>
              <a:buSzPts val="2000"/>
              <a:buFont typeface="Arial"/>
              <a:buNone/>
            </a:pPr>
            <a:r>
              <a:rPr lang="en" sz="1800" b="0" i="0" u="none" strike="noStrike" cap="none">
                <a:solidFill>
                  <a:schemeClr val="dk1"/>
                </a:solidFill>
                <a:latin typeface="Calibri"/>
                <a:ea typeface="Calibri"/>
                <a:cs typeface="Calibri"/>
                <a:sym typeface="Calibri"/>
              </a:rPr>
              <a:t>2 - Informativos</a:t>
            </a:r>
            <a:endParaRPr sz="1800" b="0" i="0" u="none" strike="noStrike" cap="none">
              <a:solidFill>
                <a:schemeClr val="dk1"/>
              </a:solidFill>
              <a:latin typeface="Calibri"/>
              <a:ea typeface="Calibri"/>
              <a:cs typeface="Calibri"/>
              <a:sym typeface="Calibri"/>
            </a:endParaRPr>
          </a:p>
          <a:p>
            <a:pPr marL="0" marR="0" lvl="0" indent="0" algn="l" rtl="0">
              <a:lnSpc>
                <a:spcPct val="93000"/>
              </a:lnSpc>
              <a:spcBef>
                <a:spcPts val="0"/>
              </a:spcBef>
              <a:spcAft>
                <a:spcPts val="0"/>
              </a:spcAft>
              <a:buClr>
                <a:srgbClr val="004586"/>
              </a:buClr>
              <a:buSzPts val="2000"/>
              <a:buFont typeface="Arial"/>
              <a:buNone/>
            </a:pPr>
            <a:r>
              <a:rPr lang="en" sz="1800" b="0" i="0" u="none" strike="noStrike" cap="none">
                <a:solidFill>
                  <a:schemeClr val="dk1"/>
                </a:solidFill>
                <a:latin typeface="Calibri"/>
                <a:ea typeface="Calibri"/>
                <a:cs typeface="Calibri"/>
                <a:sym typeface="Calibri"/>
              </a:rPr>
              <a:t>5 - Mensuales a cada persona</a:t>
            </a:r>
            <a:endParaRPr sz="1800" b="0" i="0" u="none" strike="noStrike" cap="none">
              <a:solidFill>
                <a:schemeClr val="dk1"/>
              </a:solidFill>
              <a:latin typeface="Calibri"/>
              <a:ea typeface="Calibri"/>
              <a:cs typeface="Calibri"/>
              <a:sym typeface="Calibri"/>
            </a:endParaRPr>
          </a:p>
          <a:p>
            <a:pPr marL="0" marR="0" lvl="0" indent="0" algn="l" rtl="0">
              <a:lnSpc>
                <a:spcPct val="93000"/>
              </a:lnSpc>
              <a:spcBef>
                <a:spcPts val="0"/>
              </a:spcBef>
              <a:spcAft>
                <a:spcPts val="0"/>
              </a:spcAft>
              <a:buClr>
                <a:srgbClr val="004586"/>
              </a:buClr>
              <a:buSzPts val="20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93000"/>
              </a:lnSpc>
              <a:spcBef>
                <a:spcPts val="0"/>
              </a:spcBef>
              <a:spcAft>
                <a:spcPts val="0"/>
              </a:spcAft>
              <a:buClr>
                <a:srgbClr val="333333"/>
              </a:buClr>
              <a:buSzPts val="12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86"/>
          <p:cNvSpPr/>
          <p:nvPr/>
        </p:nvSpPr>
        <p:spPr>
          <a:xfrm>
            <a:off x="0" y="281959"/>
            <a:ext cx="6757261" cy="689334"/>
          </a:xfrm>
          <a:prstGeom prst="rect">
            <a:avLst/>
          </a:prstGeom>
          <a:solidFill>
            <a:srgbClr val="EA21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2400" b="1" i="0" u="none" strike="noStrike" cap="none">
                <a:solidFill>
                  <a:schemeClr val="lt1"/>
                </a:solidFill>
                <a:latin typeface="Calibri"/>
                <a:ea typeface="Calibri"/>
                <a:cs typeface="Calibri"/>
                <a:sym typeface="Calibri"/>
              </a:rPr>
              <a:t>  XII. Estrategia Influenciadores campañas</a:t>
            </a:r>
            <a:endParaRPr sz="1400" b="0" i="0" u="none" strike="noStrike" cap="none">
              <a:solidFill>
                <a:srgbClr val="000000"/>
              </a:solidFill>
              <a:latin typeface="Arial"/>
              <a:ea typeface="Arial"/>
              <a:cs typeface="Arial"/>
              <a:sym typeface="Arial"/>
            </a:endParaRPr>
          </a:p>
        </p:txBody>
      </p:sp>
      <p:pic>
        <p:nvPicPr>
          <p:cNvPr id="721" name="Google Shape;721;p86"/>
          <p:cNvPicPr preferRelativeResize="0"/>
          <p:nvPr/>
        </p:nvPicPr>
        <p:blipFill rotWithShape="1">
          <a:blip r:embed="rId3">
            <a:alphaModFix/>
          </a:blip>
          <a:srcRect/>
          <a:stretch/>
        </p:blipFill>
        <p:spPr>
          <a:xfrm>
            <a:off x="9258602" y="-465038"/>
            <a:ext cx="2136228" cy="2136228"/>
          </a:xfrm>
          <a:prstGeom prst="rect">
            <a:avLst/>
          </a:prstGeom>
          <a:noFill/>
          <a:ln>
            <a:noFill/>
          </a:ln>
        </p:spPr>
      </p:pic>
      <p:sp>
        <p:nvSpPr>
          <p:cNvPr id="722" name="Google Shape;722;p86"/>
          <p:cNvSpPr/>
          <p:nvPr/>
        </p:nvSpPr>
        <p:spPr>
          <a:xfrm>
            <a:off x="797170" y="1126276"/>
            <a:ext cx="954019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342900" marR="0" lvl="0" indent="-215900" algn="l" rtl="0">
              <a:lnSpc>
                <a:spcPct val="200000"/>
              </a:lnSpc>
              <a:spcBef>
                <a:spcPts val="0"/>
              </a:spcBef>
              <a:spcAft>
                <a:spcPts val="0"/>
              </a:spcAft>
              <a:buClr>
                <a:srgbClr val="000000"/>
              </a:buClr>
              <a:buSzPts val="2000"/>
              <a:buFont typeface="Arial"/>
              <a:buNone/>
            </a:pPr>
            <a:endParaRPr sz="2000" b="0" i="0" u="none" strike="noStrike" cap="none">
              <a:solidFill>
                <a:srgbClr val="222222"/>
              </a:solidFill>
              <a:latin typeface="Calibri"/>
              <a:ea typeface="Calibri"/>
              <a:cs typeface="Calibri"/>
              <a:sym typeface="Calibri"/>
            </a:endParaRPr>
          </a:p>
        </p:txBody>
      </p:sp>
      <p:sp>
        <p:nvSpPr>
          <p:cNvPr id="723" name="Google Shape;723;p86"/>
          <p:cNvSpPr txBox="1"/>
          <p:nvPr/>
        </p:nvSpPr>
        <p:spPr>
          <a:xfrm>
            <a:off x="360425" y="1171225"/>
            <a:ext cx="7338600" cy="204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0000"/>
              </a:buClr>
              <a:buSzPts val="2000"/>
              <a:buFont typeface="Arial"/>
              <a:buNone/>
            </a:pPr>
            <a:r>
              <a:rPr lang="en" sz="2000" b="1" i="0" u="none" strike="noStrike" cap="none">
                <a:solidFill>
                  <a:srgbClr val="FF0000"/>
                </a:solidFill>
                <a:latin typeface="Arial"/>
                <a:ea typeface="Arial"/>
                <a:cs typeface="Arial"/>
                <a:sym typeface="Arial"/>
              </a:rPr>
              <a:t>¿Qué es un #Influencer?</a:t>
            </a:r>
            <a:endParaRPr sz="2000"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Los Influencers son creadores de contenido y narradores de historias; de alta empatía con los lectores, pues son uno de ellos! Son ideales para contenido experiencial y aspiracional.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Se presentarán unos candidatos para ser influenciadores de la Lotería de Bogotá, para escoger el que más se ajuste a la marca y comenzar a generar contenido e impulsar nuestro plan de premios y marca.   </a:t>
            </a:r>
            <a:endParaRPr sz="1400" b="0" i="0" u="none" strike="noStrike" cap="none">
              <a:solidFill>
                <a:srgbClr val="000000"/>
              </a:solidFill>
              <a:latin typeface="Arial"/>
              <a:ea typeface="Arial"/>
              <a:cs typeface="Arial"/>
              <a:sym typeface="Arial"/>
            </a:endParaRPr>
          </a:p>
        </p:txBody>
      </p:sp>
      <p:grpSp>
        <p:nvGrpSpPr>
          <p:cNvPr id="724" name="Google Shape;724;p86"/>
          <p:cNvGrpSpPr/>
          <p:nvPr/>
        </p:nvGrpSpPr>
        <p:grpSpPr>
          <a:xfrm>
            <a:off x="518160" y="3307276"/>
            <a:ext cx="3219900" cy="2417939"/>
            <a:chOff x="5923975" y="2328600"/>
            <a:chExt cx="3219900" cy="2686599"/>
          </a:xfrm>
        </p:grpSpPr>
        <p:sp>
          <p:nvSpPr>
            <p:cNvPr id="725" name="Google Shape;725;p86"/>
            <p:cNvSpPr txBox="1"/>
            <p:nvPr/>
          </p:nvSpPr>
          <p:spPr>
            <a:xfrm>
              <a:off x="5923975" y="2328600"/>
              <a:ext cx="3006600" cy="708900"/>
            </a:xfrm>
            <a:prstGeom prst="rect">
              <a:avLst/>
            </a:prstGeom>
            <a:noFill/>
            <a:ln>
              <a:noFill/>
            </a:ln>
          </p:spPr>
          <p:txBody>
            <a:bodyPr spcFirstLastPara="1" wrap="square" lIns="90000" tIns="45000" rIns="90000" bIns="45000" anchor="t" anchorCtr="0">
              <a:noAutofit/>
            </a:bodyPr>
            <a:lstStyle/>
            <a:p>
              <a:pPr marL="0" marR="0" lvl="0" indent="0" algn="l" rtl="0">
                <a:lnSpc>
                  <a:spcPct val="93000"/>
                </a:lnSpc>
                <a:spcBef>
                  <a:spcPts val="0"/>
                </a:spcBef>
                <a:spcAft>
                  <a:spcPts val="0"/>
                </a:spcAft>
                <a:buClr>
                  <a:srgbClr val="004586"/>
                </a:buClr>
                <a:buSzPts val="2000"/>
                <a:buFont typeface="Arial"/>
                <a:buNone/>
              </a:pPr>
              <a:r>
                <a:rPr lang="en" sz="2000" b="0" i="0" u="none" strike="noStrike" cap="none">
                  <a:solidFill>
                    <a:srgbClr val="FF0000"/>
                  </a:solidFill>
                  <a:latin typeface="Arial"/>
                  <a:ea typeface="Arial"/>
                  <a:cs typeface="Arial"/>
                  <a:sym typeface="Arial"/>
                </a:rPr>
                <a:t>+5 Millones de Followers</a:t>
              </a:r>
              <a:endParaRPr sz="1400" b="0" i="0" u="none" strike="noStrike" cap="none">
                <a:solidFill>
                  <a:srgbClr val="FF0000"/>
                </a:solidFill>
                <a:latin typeface="Arial"/>
                <a:ea typeface="Arial"/>
                <a:cs typeface="Arial"/>
                <a:sym typeface="Arial"/>
              </a:endParaRPr>
            </a:p>
            <a:p>
              <a:pPr marL="0" marR="0" lvl="0" indent="0" algn="l" rtl="0">
                <a:lnSpc>
                  <a:spcPct val="93000"/>
                </a:lnSpc>
                <a:spcBef>
                  <a:spcPts val="0"/>
                </a:spcBef>
                <a:spcAft>
                  <a:spcPts val="0"/>
                </a:spcAft>
                <a:buClr>
                  <a:srgbClr val="333333"/>
                </a:buClr>
                <a:buSzPts val="1200"/>
                <a:buFont typeface="Arial"/>
                <a:buNone/>
              </a:pPr>
              <a:r>
                <a:rPr lang="en" sz="1200" b="0" i="0" u="none" strike="noStrike" cap="none">
                  <a:solidFill>
                    <a:srgbClr val="000000"/>
                  </a:solidFill>
                  <a:latin typeface="Arial"/>
                  <a:ea typeface="Arial"/>
                  <a:cs typeface="Arial"/>
                  <a:sym typeface="Arial"/>
                </a:rPr>
                <a:t>En bases de datos segmentadas y filtradas por tendencias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333333"/>
                </a:solidFill>
                <a:latin typeface="Arial"/>
                <a:ea typeface="Arial"/>
                <a:cs typeface="Arial"/>
                <a:sym typeface="Arial"/>
              </a:endParaRPr>
            </a:p>
          </p:txBody>
        </p:sp>
        <p:sp>
          <p:nvSpPr>
            <p:cNvPr id="726" name="Google Shape;726;p86"/>
            <p:cNvSpPr txBox="1"/>
            <p:nvPr/>
          </p:nvSpPr>
          <p:spPr>
            <a:xfrm>
              <a:off x="5923975" y="3349370"/>
              <a:ext cx="3006600" cy="708900"/>
            </a:xfrm>
            <a:prstGeom prst="rect">
              <a:avLst/>
            </a:prstGeom>
            <a:noFill/>
            <a:ln>
              <a:noFill/>
            </a:ln>
          </p:spPr>
          <p:txBody>
            <a:bodyPr spcFirstLastPara="1" wrap="square" lIns="90000" tIns="45000" rIns="90000" bIns="45000" anchor="t" anchorCtr="0">
              <a:noAutofit/>
            </a:bodyPr>
            <a:lstStyle/>
            <a:p>
              <a:pPr marL="0" marR="0" lvl="0" indent="0" algn="l" rtl="0">
                <a:lnSpc>
                  <a:spcPct val="93000"/>
                </a:lnSpc>
                <a:spcBef>
                  <a:spcPts val="0"/>
                </a:spcBef>
                <a:spcAft>
                  <a:spcPts val="0"/>
                </a:spcAft>
                <a:buClr>
                  <a:srgbClr val="004586"/>
                </a:buClr>
                <a:buSzPts val="2000"/>
                <a:buFont typeface="Arial"/>
                <a:buNone/>
              </a:pPr>
              <a:r>
                <a:rPr lang="en" sz="2000" b="0" i="0" u="none" strike="noStrike" cap="none">
                  <a:solidFill>
                    <a:srgbClr val="FF0000"/>
                  </a:solidFill>
                  <a:latin typeface="Arial"/>
                  <a:ea typeface="Arial"/>
                  <a:cs typeface="Arial"/>
                  <a:sym typeface="Arial"/>
                </a:rPr>
                <a:t>+102 Influenciadores</a:t>
              </a:r>
              <a:endParaRPr sz="1400" b="0" i="0" u="none" strike="noStrike" cap="none">
                <a:solidFill>
                  <a:srgbClr val="FF0000"/>
                </a:solidFill>
                <a:latin typeface="Arial"/>
                <a:ea typeface="Arial"/>
                <a:cs typeface="Arial"/>
                <a:sym typeface="Arial"/>
              </a:endParaRPr>
            </a:p>
            <a:p>
              <a:pPr marL="0" marR="0" lvl="0" indent="0" algn="l" rtl="0">
                <a:lnSpc>
                  <a:spcPct val="93000"/>
                </a:lnSpc>
                <a:spcBef>
                  <a:spcPts val="0"/>
                </a:spcBef>
                <a:spcAft>
                  <a:spcPts val="0"/>
                </a:spcAft>
                <a:buClr>
                  <a:srgbClr val="333333"/>
                </a:buClr>
                <a:buSzPts val="1200"/>
                <a:buFont typeface="Arial"/>
                <a:buNone/>
              </a:pPr>
              <a:r>
                <a:rPr lang="en" sz="1200" b="0" i="0" u="none" strike="noStrike" cap="none">
                  <a:solidFill>
                    <a:srgbClr val="000000"/>
                  </a:solidFill>
                  <a:latin typeface="Arial"/>
                  <a:ea typeface="Arial"/>
                  <a:cs typeface="Arial"/>
                  <a:sym typeface="Arial"/>
                </a:rPr>
                <a:t>Ganando seguidores segmentados diariamente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333333"/>
                </a:solidFill>
                <a:latin typeface="Arial"/>
                <a:ea typeface="Arial"/>
                <a:cs typeface="Arial"/>
                <a:sym typeface="Arial"/>
              </a:endParaRPr>
            </a:p>
          </p:txBody>
        </p:sp>
        <p:sp>
          <p:nvSpPr>
            <p:cNvPr id="727" name="Google Shape;727;p86"/>
            <p:cNvSpPr txBox="1"/>
            <p:nvPr/>
          </p:nvSpPr>
          <p:spPr>
            <a:xfrm>
              <a:off x="5923975" y="4306299"/>
              <a:ext cx="3219900" cy="708900"/>
            </a:xfrm>
            <a:prstGeom prst="rect">
              <a:avLst/>
            </a:prstGeom>
            <a:noFill/>
            <a:ln>
              <a:noFill/>
            </a:ln>
          </p:spPr>
          <p:txBody>
            <a:bodyPr spcFirstLastPara="1" wrap="square" lIns="90000" tIns="45000" rIns="90000" bIns="45000" anchor="t" anchorCtr="0">
              <a:noAutofit/>
            </a:bodyPr>
            <a:lstStyle/>
            <a:p>
              <a:pPr marL="0" marR="0" lvl="0" indent="0" algn="l" rtl="0">
                <a:lnSpc>
                  <a:spcPct val="93000"/>
                </a:lnSpc>
                <a:spcBef>
                  <a:spcPts val="0"/>
                </a:spcBef>
                <a:spcAft>
                  <a:spcPts val="0"/>
                </a:spcAft>
                <a:buClr>
                  <a:srgbClr val="004586"/>
                </a:buClr>
                <a:buSzPts val="2000"/>
                <a:buFont typeface="Arial"/>
                <a:buNone/>
              </a:pPr>
              <a:r>
                <a:rPr lang="en" sz="2000" b="0" i="0" u="none" strike="noStrike" cap="none">
                  <a:solidFill>
                    <a:srgbClr val="FF0000"/>
                  </a:solidFill>
                  <a:latin typeface="Arial"/>
                  <a:ea typeface="Arial"/>
                  <a:cs typeface="Arial"/>
                  <a:sym typeface="Arial"/>
                </a:rPr>
                <a:t>+65 Celebridades </a:t>
              </a:r>
              <a:endParaRPr sz="2000" b="0" i="0" u="none" strike="noStrike" cap="none">
                <a:solidFill>
                  <a:srgbClr val="FF0000"/>
                </a:solidFill>
                <a:latin typeface="Arial"/>
                <a:ea typeface="Arial"/>
                <a:cs typeface="Arial"/>
                <a:sym typeface="Arial"/>
              </a:endParaRPr>
            </a:p>
            <a:p>
              <a:pPr marL="0" marR="0" lvl="0" indent="0" algn="l" rtl="0">
                <a:lnSpc>
                  <a:spcPct val="93000"/>
                </a:lnSpc>
                <a:spcBef>
                  <a:spcPts val="0"/>
                </a:spcBef>
                <a:spcAft>
                  <a:spcPts val="0"/>
                </a:spcAft>
                <a:buClr>
                  <a:srgbClr val="333333"/>
                </a:buClr>
                <a:buSzPts val="1200"/>
                <a:buFont typeface="Arial"/>
                <a:buNone/>
              </a:pPr>
              <a:r>
                <a:rPr lang="en" sz="1200" b="0" i="0" u="none" strike="noStrike" cap="none">
                  <a:solidFill>
                    <a:srgbClr val="000000"/>
                  </a:solidFill>
                  <a:latin typeface="Arial"/>
                  <a:ea typeface="Arial"/>
                  <a:cs typeface="Arial"/>
                  <a:sym typeface="Arial"/>
                </a:rPr>
                <a:t>Que aumentan sus seguidores diariamente</a:t>
              </a:r>
              <a:endParaRPr sz="1400" b="0" i="0" u="none" strike="noStrike" cap="none">
                <a:solidFill>
                  <a:srgbClr val="000000"/>
                </a:solidFill>
                <a:latin typeface="Arial"/>
                <a:ea typeface="Arial"/>
                <a:cs typeface="Arial"/>
                <a:sym typeface="Arial"/>
              </a:endParaRPr>
            </a:p>
          </p:txBody>
        </p:sp>
      </p:grpSp>
      <p:pic>
        <p:nvPicPr>
          <p:cNvPr id="728" name="Google Shape;728;p86"/>
          <p:cNvPicPr preferRelativeResize="0"/>
          <p:nvPr/>
        </p:nvPicPr>
        <p:blipFill rotWithShape="1">
          <a:blip r:embed="rId4">
            <a:alphaModFix/>
          </a:blip>
          <a:srcRect r="50000"/>
          <a:stretch/>
        </p:blipFill>
        <p:spPr>
          <a:xfrm>
            <a:off x="8373407" y="1729259"/>
            <a:ext cx="2229523" cy="2229502"/>
          </a:xfrm>
          <a:prstGeom prst="rect">
            <a:avLst/>
          </a:prstGeom>
          <a:noFill/>
          <a:ln>
            <a:noFill/>
          </a:ln>
        </p:spPr>
      </p:pic>
      <p:pic>
        <p:nvPicPr>
          <p:cNvPr id="729" name="Google Shape;729;p86"/>
          <p:cNvPicPr preferRelativeResize="0"/>
          <p:nvPr/>
        </p:nvPicPr>
        <p:blipFill rotWithShape="1">
          <a:blip r:embed="rId4">
            <a:alphaModFix/>
          </a:blip>
          <a:srcRect l="50000"/>
          <a:stretch/>
        </p:blipFill>
        <p:spPr>
          <a:xfrm>
            <a:off x="8373407" y="3917290"/>
            <a:ext cx="2229525" cy="222950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87"/>
          <p:cNvSpPr txBox="1">
            <a:spLocks noGrp="1"/>
          </p:cNvSpPr>
          <p:nvPr>
            <p:ph type="title"/>
          </p:nvPr>
        </p:nvSpPr>
        <p:spPr>
          <a:xfrm>
            <a:off x="838200" y="365126"/>
            <a:ext cx="10515599" cy="132556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100"/>
              <a:buFont typeface="Calibri"/>
              <a:buNone/>
            </a:pPr>
            <a:endParaRPr sz="4400" b="0" i="0" u="none" strike="noStrike" cap="none">
              <a:solidFill>
                <a:schemeClr val="dk1"/>
              </a:solidFill>
              <a:latin typeface="Calibri"/>
              <a:ea typeface="Calibri"/>
              <a:cs typeface="Calibri"/>
              <a:sym typeface="Calibri"/>
            </a:endParaRPr>
          </a:p>
        </p:txBody>
      </p:sp>
      <p:sp>
        <p:nvSpPr>
          <p:cNvPr id="735" name="Google Shape;735;p87"/>
          <p:cNvSpPr txBox="1">
            <a:spLocks noGrp="1"/>
          </p:cNvSpPr>
          <p:nvPr>
            <p:ph type="body" idx="1"/>
          </p:nvPr>
        </p:nvSpPr>
        <p:spPr>
          <a:xfrm>
            <a:off x="838200" y="1825625"/>
            <a:ext cx="10515599"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736" name="Google Shape;736;p87"/>
          <p:cNvPicPr preferRelativeResize="0"/>
          <p:nvPr/>
        </p:nvPicPr>
        <p:blipFill rotWithShape="1">
          <a:blip r:embed="rId3">
            <a:alphaModFix/>
          </a:blip>
          <a:srcRect/>
          <a:stretch/>
        </p:blipFill>
        <p:spPr>
          <a:xfrm>
            <a:off x="0" y="0"/>
            <a:ext cx="12191998"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9"/>
          <p:cNvSpPr/>
          <p:nvPr/>
        </p:nvSpPr>
        <p:spPr>
          <a:xfrm>
            <a:off x="0" y="362075"/>
            <a:ext cx="6387900" cy="8586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Best Parctice - Fidelizar</a:t>
            </a:r>
            <a:endParaRPr sz="1400" b="1" i="0" u="none" strike="noStrike" cap="none">
              <a:solidFill>
                <a:srgbClr val="000000"/>
              </a:solidFill>
              <a:latin typeface="Arial"/>
              <a:ea typeface="Arial"/>
              <a:cs typeface="Arial"/>
              <a:sym typeface="Arial"/>
            </a:endParaRPr>
          </a:p>
        </p:txBody>
      </p:sp>
      <p:sp>
        <p:nvSpPr>
          <p:cNvPr id="135" name="Google Shape;135;p19"/>
          <p:cNvSpPr txBox="1"/>
          <p:nvPr/>
        </p:nvSpPr>
        <p:spPr>
          <a:xfrm>
            <a:off x="228600" y="838200"/>
            <a:ext cx="11660100" cy="3000000"/>
          </a:xfrm>
          <a:prstGeom prst="rect">
            <a:avLst/>
          </a:prstGeom>
          <a:noFill/>
          <a:ln>
            <a:noFill/>
          </a:ln>
        </p:spPr>
        <p:txBody>
          <a:bodyPr spcFirstLastPara="1" wrap="square" lIns="91425" tIns="91425" rIns="91425" bIns="91425" anchor="ctr" anchorCtr="0">
            <a:noAutofit/>
          </a:bodyPr>
          <a:lstStyle/>
          <a:p>
            <a:pPr marL="0" marR="0" lvl="0" indent="0" algn="just" rtl="0">
              <a:lnSpc>
                <a:spcPct val="115000"/>
              </a:lnSpc>
              <a:spcBef>
                <a:spcPts val="0"/>
              </a:spcBef>
              <a:spcAft>
                <a:spcPts val="0"/>
              </a:spcAft>
              <a:buClr>
                <a:srgbClr val="000000"/>
              </a:buClr>
              <a:buSzPts val="2000"/>
              <a:buFont typeface="Arial"/>
              <a:buNone/>
            </a:pPr>
            <a:r>
              <a:rPr lang="en" sz="2000" b="1" i="0" u="none" strike="noStrike" cap="none">
                <a:solidFill>
                  <a:schemeClr val="dk1"/>
                </a:solidFill>
                <a:latin typeface="Calibri"/>
                <a:ea typeface="Calibri"/>
                <a:cs typeface="Calibri"/>
                <a:sym typeface="Calibri"/>
              </a:rPr>
              <a:t>“Traer de vuelta sus boletos. Traer de vuelta sus sueños” </a:t>
            </a:r>
            <a:r>
              <a:rPr lang="en" sz="2000" b="0" i="0" u="none" strike="noStrike" cap="none">
                <a:solidFill>
                  <a:schemeClr val="dk1"/>
                </a:solidFill>
                <a:latin typeface="Calibri"/>
                <a:ea typeface="Calibri"/>
                <a:cs typeface="Calibri"/>
                <a:sym typeface="Calibri"/>
              </a:rPr>
              <a:t> fue la campaña de la </a:t>
            </a:r>
            <a:r>
              <a:rPr lang="en" sz="2000" b="1" i="0" u="none" strike="noStrike" cap="none">
                <a:solidFill>
                  <a:schemeClr val="dk1"/>
                </a:solidFill>
                <a:latin typeface="Calibri"/>
                <a:ea typeface="Calibri"/>
                <a:cs typeface="Calibri"/>
                <a:sym typeface="Calibri"/>
              </a:rPr>
              <a:t>Lotería de Illinois</a:t>
            </a:r>
            <a:r>
              <a:rPr lang="en" sz="2000" b="0" i="0" u="none" strike="noStrike" cap="none">
                <a:solidFill>
                  <a:schemeClr val="dk1"/>
                </a:solidFill>
                <a:latin typeface="Calibri"/>
                <a:ea typeface="Calibri"/>
                <a:cs typeface="Calibri"/>
                <a:sym typeface="Calibri"/>
              </a:rPr>
              <a:t> invitando a los consumidores a comprar más billetes durante 3 meses. A la llegada del verano debían inscribirlos en un sitio web para participar en sorteos adicionales por 35.000 dólares, que no serían un súper premio mayor, pero sí una recompensa para las vacaciones. Con esta campaña lograron 5,6% más de ventas en los 3 meses frente a los mismos meses del año anterior.</a:t>
            </a:r>
            <a:endParaRPr sz="2000" b="0" i="0" u="none" strike="noStrike" cap="none">
              <a:solidFill>
                <a:schemeClr val="dk1"/>
              </a:solidFill>
              <a:latin typeface="Calibri"/>
              <a:ea typeface="Calibri"/>
              <a:cs typeface="Calibri"/>
              <a:sym typeface="Calibri"/>
            </a:endParaRPr>
          </a:p>
        </p:txBody>
      </p:sp>
      <p:pic>
        <p:nvPicPr>
          <p:cNvPr id="136" name="Google Shape;136;p19"/>
          <p:cNvPicPr preferRelativeResize="0"/>
          <p:nvPr/>
        </p:nvPicPr>
        <p:blipFill rotWithShape="1">
          <a:blip r:embed="rId3">
            <a:alphaModFix/>
          </a:blip>
          <a:srcRect/>
          <a:stretch/>
        </p:blipFill>
        <p:spPr>
          <a:xfrm>
            <a:off x="3642650" y="3304450"/>
            <a:ext cx="4635575" cy="3131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p:nvPr/>
        </p:nvSpPr>
        <p:spPr>
          <a:xfrm>
            <a:off x="0" y="362075"/>
            <a:ext cx="6398100" cy="858600"/>
          </a:xfrm>
          <a:prstGeom prst="rect">
            <a:avLst/>
          </a:prstGeom>
          <a:solidFill>
            <a:srgbClr val="EA21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 sz="3200" b="1" i="0" u="none" strike="noStrike" cap="none">
                <a:solidFill>
                  <a:schemeClr val="lt1"/>
                </a:solidFill>
                <a:latin typeface="Calibri"/>
                <a:ea typeface="Calibri"/>
                <a:cs typeface="Calibri"/>
                <a:sym typeface="Calibri"/>
              </a:rPr>
              <a:t>Best Practice - Cuentan historias</a:t>
            </a:r>
            <a:endParaRPr sz="1400" b="1" i="0" u="none" strike="noStrike" cap="none">
              <a:solidFill>
                <a:srgbClr val="000000"/>
              </a:solidFill>
              <a:latin typeface="Arial"/>
              <a:ea typeface="Arial"/>
              <a:cs typeface="Arial"/>
              <a:sym typeface="Arial"/>
            </a:endParaRPr>
          </a:p>
        </p:txBody>
      </p:sp>
      <p:sp>
        <p:nvSpPr>
          <p:cNvPr id="142" name="Google Shape;142;p20"/>
          <p:cNvSpPr txBox="1"/>
          <p:nvPr/>
        </p:nvSpPr>
        <p:spPr>
          <a:xfrm>
            <a:off x="0" y="1329300"/>
            <a:ext cx="11660100" cy="2071800"/>
          </a:xfrm>
          <a:prstGeom prst="rect">
            <a:avLst/>
          </a:prstGeom>
          <a:noFill/>
          <a:ln>
            <a:noFill/>
          </a:ln>
        </p:spPr>
        <p:txBody>
          <a:bodyPr spcFirstLastPara="1" wrap="square" lIns="91425" tIns="91425" rIns="91425" bIns="91425" anchor="ctr" anchorCtr="0">
            <a:noAutofit/>
          </a:bodyPr>
          <a:lstStyle/>
          <a:p>
            <a:pPr marL="0" marR="0" lvl="0" indent="0" algn="just" rtl="0">
              <a:lnSpc>
                <a:spcPct val="115000"/>
              </a:lnSpc>
              <a:spcBef>
                <a:spcPts val="0"/>
              </a:spcBef>
              <a:spcAft>
                <a:spcPts val="0"/>
              </a:spcAft>
              <a:buClr>
                <a:srgbClr val="000000"/>
              </a:buClr>
              <a:buSzPts val="2000"/>
              <a:buFont typeface="Arial"/>
              <a:buNone/>
            </a:pPr>
            <a:r>
              <a:rPr lang="en" sz="2000" b="0" i="0" u="none" strike="noStrike" cap="none">
                <a:solidFill>
                  <a:schemeClr val="dk1"/>
                </a:solidFill>
                <a:latin typeface="Calibri"/>
                <a:ea typeface="Calibri"/>
                <a:cs typeface="Calibri"/>
                <a:sym typeface="Calibri"/>
              </a:rPr>
              <a:t>El sorteo de Navidad de la </a:t>
            </a:r>
            <a:r>
              <a:rPr lang="en" sz="2000" b="1" i="0" u="none" strike="noStrike" cap="none">
                <a:solidFill>
                  <a:schemeClr val="dk1"/>
                </a:solidFill>
                <a:latin typeface="Calibri"/>
                <a:ea typeface="Calibri"/>
                <a:cs typeface="Calibri"/>
                <a:sym typeface="Calibri"/>
              </a:rPr>
              <a:t>Lotería Nacional de España</a:t>
            </a:r>
            <a:r>
              <a:rPr lang="en" sz="2000" b="0" i="0" u="none" strike="noStrike" cap="none">
                <a:solidFill>
                  <a:schemeClr val="dk1"/>
                </a:solidFill>
                <a:latin typeface="Calibri"/>
                <a:ea typeface="Calibri"/>
                <a:cs typeface="Calibri"/>
                <a:sym typeface="Calibri"/>
              </a:rPr>
              <a:t> tiene una particularidad, el billete está compuesto por 10 fracciones, por eso es una tradición comprarlo entre amigos. A partir de esto se realizó la campaña más recordada en la historia de esta lotería con un video en YouTube: </a:t>
            </a:r>
            <a:r>
              <a:rPr lang="en" sz="2000" b="1" i="0" u="none" strike="noStrike" cap="none">
                <a:solidFill>
                  <a:schemeClr val="dk1"/>
                </a:solidFill>
                <a:latin typeface="Calibri"/>
                <a:ea typeface="Calibri"/>
                <a:cs typeface="Calibri"/>
                <a:sym typeface="Calibri"/>
              </a:rPr>
              <a:t>“Lotería de Navidad; no hay precio más grande que compartir”</a:t>
            </a:r>
            <a:r>
              <a:rPr lang="en" sz="2000" b="0" i="0" u="none" strike="noStrike" cap="none">
                <a:solidFill>
                  <a:schemeClr val="dk1"/>
                </a:solidFill>
                <a:latin typeface="Calibri"/>
                <a:ea typeface="Calibri"/>
                <a:cs typeface="Calibri"/>
                <a:sym typeface="Calibri"/>
              </a:rPr>
              <a:t>. Y un sitio web donde se puede interactuar y conocer todas las historias alrededor de 10 amigos ganadores con una historia particular.</a:t>
            </a:r>
            <a:endParaRPr sz="2000" b="0" i="0" u="none" strike="noStrike" cap="none">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43" name="Google Shape;143;p20" descr="El anuncio de La Lotería de Navidad 2014 ya está aquí!! &#10;Aquí puedes ver el Anuncio de La Lotería de Navidad en calidad HD y con mucha más información sobre la campaña de publicidad de Lotería de Navidad visitando nuestro portal: http://rwhy.es/1v2EAo5&#10;&#10;El anuncio de La Lotería de Navidad es uno de esos anuncios que todo el mundo espera con expectación. &#10;&#10;A nosotros nos ha dejado con muy buen sabor de boca. Sobre todo después de el anuncio de Lotería de Navidad del año pasado ;-)&#10;Esperamos que este año La Lotería de Navidad se reparta mucho!&#10;&#10;Agencia Creativa: Leo Burnett&#10;Cliente: Loterías y Apuestas del Estado&#10;Campaña: El Mayor Premio es Compartirlo&#10;Microsite de la campaña: www.elbardeantonio.es&#10;Cómo lo busca la gente: Anuncio Lotería Navidad 2014&#10;&#10;----&#10;Reason Why, El Medio de Comunicación Líder Especializado en Marketing, Publicidad, y Nuevas Tecnologías.&#10;&#10;Si no quieres perderte nada de lo que hacemos día a día, puedes seguirnos en:&#10;&#10;Web - https://www.reasonwhy.es&#10;Twitter - https://twitter.com/reasonw @ReasonW&#10;Facebook - https://www.facebook.com/ReasonWhy.es&#10;LinkedIn - https://www.linkedin.com/company/reasonwhy-es&#10;Instagram - http://instagram.com/reason_why&#10;Pinterest - http://es.pinterest.com/reasonwhy/&#10;Tumblr - http://reasonwhyweb.tumblr.com/" title="Anuncio Lotería Navidad 2014 - Spanish &amp; English Subtitles">
            <a:hlinkClick r:id="rId3"/>
          </p:cNvPr>
          <p:cNvPicPr preferRelativeResize="0"/>
          <p:nvPr/>
        </p:nvPicPr>
        <p:blipFill rotWithShape="1">
          <a:blip r:embed="rId4">
            <a:alphaModFix/>
          </a:blip>
          <a:srcRect/>
          <a:stretch/>
        </p:blipFill>
        <p:spPr>
          <a:xfrm>
            <a:off x="3429000" y="3172500"/>
            <a:ext cx="4202800" cy="3152100"/>
          </a:xfrm>
          <a:prstGeom prst="rect">
            <a:avLst/>
          </a:prstGeom>
          <a:noFill/>
          <a:ln>
            <a:noFill/>
          </a:ln>
        </p:spPr>
      </p:pic>
    </p:spTree>
  </p:cSld>
  <p:clrMapOvr>
    <a:masterClrMapping/>
  </p:clrMapOvr>
</p:sld>
</file>

<file path=ppt/theme/theme1.xml><?xml version="1.0" encoding="utf-8"?>
<a:theme xmlns:a="http://schemas.openxmlformats.org/drawingml/2006/main" name="1_Tema1">
  <a:themeElements>
    <a:clrScheme name="Tema de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5001</Words>
  <Application>Microsoft Office PowerPoint</Application>
  <PresentationFormat>Panorámica</PresentationFormat>
  <Paragraphs>751</Paragraphs>
  <Slides>76</Slides>
  <Notes>76</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76</vt:i4>
      </vt:variant>
    </vt:vector>
  </HeadingPairs>
  <TitlesOfParts>
    <vt:vector size="80" baseType="lpstr">
      <vt:lpstr>Calibri</vt:lpstr>
      <vt:lpstr>Proxima Nova</vt:lpstr>
      <vt:lpstr>Arial</vt:lpstr>
      <vt:lpstr>1_Tema1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Facebook</vt:lpstr>
      <vt:lpstr>Twitter</vt:lpstr>
      <vt:lpstr>Instagram</vt:lpstr>
      <vt:lpstr>Youtube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Jhoan Andres Rodriguez Huerfano</dc:creator>
  <cp:lastModifiedBy>Gustavo Parra Martinez</cp:lastModifiedBy>
  <cp:revision>6</cp:revision>
  <dcterms:modified xsi:type="dcterms:W3CDTF">2019-03-26T14:14:34Z</dcterms:modified>
</cp:coreProperties>
</file>